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0"/>
  </p:notesMasterIdLst>
  <p:sldIdLst>
    <p:sldId id="256" r:id="rId2"/>
    <p:sldId id="257" r:id="rId3"/>
    <p:sldId id="258" r:id="rId4"/>
    <p:sldId id="262" r:id="rId5"/>
    <p:sldId id="274" r:id="rId6"/>
    <p:sldId id="260" r:id="rId7"/>
    <p:sldId id="273" r:id="rId8"/>
    <p:sldId id="272" r:id="rId9"/>
  </p:sldIdLst>
  <p:sldSz cx="18288000" cy="10287000"/>
  <p:notesSz cx="6858000" cy="9144000"/>
  <p:embeddedFontLst>
    <p:embeddedFont>
      <p:font typeface="Anton" pitchFamily="2" charset="0"/>
      <p:regular r:id="rId11"/>
    </p:embeddedFont>
    <p:embeddedFont>
      <p:font typeface="Arimo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34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>
          <a:extLst>
            <a:ext uri="{FF2B5EF4-FFF2-40B4-BE49-F238E27FC236}">
              <a16:creationId xmlns:a16="http://schemas.microsoft.com/office/drawing/2014/main" id="{3980B9B5-BA2C-AFA8-B3A0-293C341D0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:notes">
            <a:extLst>
              <a:ext uri="{FF2B5EF4-FFF2-40B4-BE49-F238E27FC236}">
                <a16:creationId xmlns:a16="http://schemas.microsoft.com/office/drawing/2014/main" id="{06A4B0D2-18D9-5FA6-3F21-50ACD3C2DD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7:notes">
            <a:extLst>
              <a:ext uri="{FF2B5EF4-FFF2-40B4-BE49-F238E27FC236}">
                <a16:creationId xmlns:a16="http://schemas.microsoft.com/office/drawing/2014/main" id="{185023EE-D902-6F6C-1777-39D65DCE77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0413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ctrTitle"/>
          </p:nvPr>
        </p:nvSpPr>
        <p:spPr>
          <a:xfrm>
            <a:off x="614350" y="2454275"/>
            <a:ext cx="165570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4491025" y="56245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grpSp>
        <p:nvGrpSpPr>
          <p:cNvPr id="12" name="Google Shape;12;p3"/>
          <p:cNvGrpSpPr/>
          <p:nvPr/>
        </p:nvGrpSpPr>
        <p:grpSpPr>
          <a:xfrm>
            <a:off x="11999778" y="8704662"/>
            <a:ext cx="5851052" cy="1310243"/>
            <a:chOff x="2" y="-564"/>
            <a:chExt cx="7801403" cy="1746991"/>
          </a:xfrm>
        </p:grpSpPr>
        <p:grpSp>
          <p:nvGrpSpPr>
            <p:cNvPr id="13" name="Google Shape;13;p3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14" name="Google Shape;14;p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3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16;p3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17" name="Google Shape;17;p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3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19;p3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20" name="Google Shape;20;p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3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3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3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25;p3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26" name="Google Shape;26;p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3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28;p3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29" name="Google Shape;29;p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31;p3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32" name="Google Shape;32;p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3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34;p3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" name="Google Shape;40;p3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41" name="Google Shape;41;p3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" name="Google Shape;44;p3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" name="Google Shape;53;p3"/>
          <p:cNvSpPr/>
          <p:nvPr/>
        </p:nvSpPr>
        <p:spPr>
          <a:xfrm>
            <a:off x="9692551" y="7638170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655875" y="2637975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body" idx="1"/>
          </p:nvPr>
        </p:nvSpPr>
        <p:spPr>
          <a:xfrm>
            <a:off x="1981225" y="5942025"/>
            <a:ext cx="69273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7" name="Google Shape;57;p4"/>
          <p:cNvGrpSpPr/>
          <p:nvPr/>
        </p:nvGrpSpPr>
        <p:grpSpPr>
          <a:xfrm>
            <a:off x="11999778" y="8704662"/>
            <a:ext cx="5851052" cy="1310243"/>
            <a:chOff x="2" y="-564"/>
            <a:chExt cx="7801403" cy="1746991"/>
          </a:xfrm>
        </p:grpSpPr>
        <p:grpSp>
          <p:nvGrpSpPr>
            <p:cNvPr id="58" name="Google Shape;58;p4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62" name="Google Shape;62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" name="Google Shape;64;p4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65" name="Google Shape;65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Google Shape;67;p4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68" name="Google Shape;68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" name="Google Shape;70;p4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71" name="Google Shape;71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" name="Google Shape;73;p4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74" name="Google Shape;74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" name="Google Shape;76;p4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4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" name="Google Shape;79;p4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80" name="Google Shape;80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;p4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5" name="Google Shape;85;p4"/>
          <p:cNvGrpSpPr/>
          <p:nvPr/>
        </p:nvGrpSpPr>
        <p:grpSpPr>
          <a:xfrm>
            <a:off x="503084" y="428766"/>
            <a:ext cx="5851052" cy="1310243"/>
            <a:chOff x="2" y="-564"/>
            <a:chExt cx="7801403" cy="1746991"/>
          </a:xfrm>
        </p:grpSpPr>
        <p:grpSp>
          <p:nvGrpSpPr>
            <p:cNvPr id="86" name="Google Shape;86;p4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87" name="Google Shape;87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" name="Google Shape;89;p4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90" name="Google Shape;90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92;p4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93" name="Google Shape;93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4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96" name="Google Shape;96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4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99" name="Google Shape;99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" name="Google Shape;101;p4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102" name="Google Shape;102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4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105" name="Google Shape;105;p4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4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" name="Google Shape;107;p4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108" name="Google Shape;108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" name="Google Shape;110;p4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111" name="Google Shape;111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" name="Google Shape;113;p4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114" name="Google Shape;114;p4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115" name="Google Shape;115;p4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4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117;p4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118" name="Google Shape;118;p4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4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120;p4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121" name="Google Shape;121;p4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123;p4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124" name="Google Shape;124;p4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4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740850" y="1382675"/>
            <a:ext cx="168063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"/>
          </p:nvPr>
        </p:nvSpPr>
        <p:spPr>
          <a:xfrm>
            <a:off x="2579688" y="659766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5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130" name="Google Shape;130;p5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131" name="Google Shape;131;p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" name="Google Shape;133;p5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134" name="Google Shape;134;p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" name="Google Shape;136;p5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137" name="Google Shape;137;p5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5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" name="Google Shape;139;p5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140" name="Google Shape;140;p5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5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2" name="Google Shape;142;p5"/>
          <p:cNvSpPr/>
          <p:nvPr/>
        </p:nvSpPr>
        <p:spPr>
          <a:xfrm>
            <a:off x="16422857" y="627962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43" name="Google Shape;143;p5"/>
          <p:cNvGrpSpPr/>
          <p:nvPr/>
        </p:nvGrpSpPr>
        <p:grpSpPr>
          <a:xfrm>
            <a:off x="11999778" y="8704662"/>
            <a:ext cx="5851052" cy="1310243"/>
            <a:chOff x="2" y="-564"/>
            <a:chExt cx="7801403" cy="1746991"/>
          </a:xfrm>
        </p:grpSpPr>
        <p:grpSp>
          <p:nvGrpSpPr>
            <p:cNvPr id="144" name="Google Shape;144;p5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145" name="Google Shape;145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5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148" name="Google Shape;148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5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151" name="Google Shape;151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156;p5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157" name="Google Shape;157;p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5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160" name="Google Shape;160;p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5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" name="Google Shape;162;p5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163" name="Google Shape;163;p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5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" name="Google Shape;165;p5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166" name="Google Shape;166;p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5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" name="Google Shape;168;p5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>
            <a:spLocks noGrp="1"/>
          </p:cNvSpPr>
          <p:nvPr>
            <p:ph type="title"/>
          </p:nvPr>
        </p:nvSpPr>
        <p:spPr>
          <a:xfrm>
            <a:off x="671525" y="2586675"/>
            <a:ext cx="165951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6"/>
          <p:cNvSpPr txBox="1">
            <a:spLocks noGrp="1"/>
          </p:cNvSpPr>
          <p:nvPr>
            <p:ph type="body" idx="1"/>
          </p:nvPr>
        </p:nvSpPr>
        <p:spPr>
          <a:xfrm>
            <a:off x="3219425" y="5529250"/>
            <a:ext cx="5643300" cy="29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2"/>
          </p:nvPr>
        </p:nvSpPr>
        <p:spPr>
          <a:xfrm>
            <a:off x="9075569" y="5529250"/>
            <a:ext cx="5643300" cy="29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grpSp>
        <p:nvGrpSpPr>
          <p:cNvPr id="175" name="Google Shape;175;p6"/>
          <p:cNvGrpSpPr/>
          <p:nvPr/>
        </p:nvGrpSpPr>
        <p:grpSpPr>
          <a:xfrm>
            <a:off x="417483" y="242355"/>
            <a:ext cx="5851052" cy="1310243"/>
            <a:chOff x="0" y="-241102"/>
            <a:chExt cx="7801402" cy="1746991"/>
          </a:xfrm>
        </p:grpSpPr>
        <p:grpSp>
          <p:nvGrpSpPr>
            <p:cNvPr id="176" name="Google Shape;176;p6"/>
            <p:cNvGrpSpPr/>
            <p:nvPr/>
          </p:nvGrpSpPr>
          <p:grpSpPr>
            <a:xfrm>
              <a:off x="0" y="-241102"/>
              <a:ext cx="2173362" cy="520931"/>
              <a:chOff x="0" y="-47625"/>
              <a:chExt cx="429306" cy="102900"/>
            </a:xfrm>
          </p:grpSpPr>
          <p:sp>
            <p:nvSpPr>
              <p:cNvPr id="177" name="Google Shape;177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" name="Google Shape;179;p6"/>
            <p:cNvGrpSpPr/>
            <p:nvPr/>
          </p:nvGrpSpPr>
          <p:grpSpPr>
            <a:xfrm>
              <a:off x="2571714" y="-241102"/>
              <a:ext cx="2173362" cy="520931"/>
              <a:chOff x="0" y="-47625"/>
              <a:chExt cx="429306" cy="102900"/>
            </a:xfrm>
          </p:grpSpPr>
          <p:sp>
            <p:nvSpPr>
              <p:cNvPr id="180" name="Google Shape;180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" name="Google Shape;182;p6"/>
            <p:cNvGrpSpPr/>
            <p:nvPr/>
          </p:nvGrpSpPr>
          <p:grpSpPr>
            <a:xfrm>
              <a:off x="1345333" y="575061"/>
              <a:ext cx="2173362" cy="520931"/>
              <a:chOff x="0" y="-47625"/>
              <a:chExt cx="429306" cy="102900"/>
            </a:xfrm>
          </p:grpSpPr>
          <p:sp>
            <p:nvSpPr>
              <p:cNvPr id="183" name="Google Shape;183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" name="Google Shape;185;p6"/>
            <p:cNvGrpSpPr/>
            <p:nvPr/>
          </p:nvGrpSpPr>
          <p:grpSpPr>
            <a:xfrm>
              <a:off x="3658396" y="563639"/>
              <a:ext cx="2173362" cy="520931"/>
              <a:chOff x="0" y="-47625"/>
              <a:chExt cx="429306" cy="102900"/>
            </a:xfrm>
          </p:grpSpPr>
          <p:sp>
            <p:nvSpPr>
              <p:cNvPr id="186" name="Google Shape;186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" name="Google Shape;188;p6"/>
            <p:cNvGrpSpPr/>
            <p:nvPr/>
          </p:nvGrpSpPr>
          <p:grpSpPr>
            <a:xfrm>
              <a:off x="5314643" y="-241102"/>
              <a:ext cx="1191034" cy="520931"/>
              <a:chOff x="0" y="-47625"/>
              <a:chExt cx="235266" cy="102900"/>
            </a:xfrm>
          </p:grpSpPr>
          <p:sp>
            <p:nvSpPr>
              <p:cNvPr id="189" name="Google Shape;189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" name="Google Shape;191;p6"/>
            <p:cNvGrpSpPr/>
            <p:nvPr/>
          </p:nvGrpSpPr>
          <p:grpSpPr>
            <a:xfrm>
              <a:off x="6610368" y="563639"/>
              <a:ext cx="1191034" cy="520931"/>
              <a:chOff x="0" y="-47625"/>
              <a:chExt cx="235266" cy="102900"/>
            </a:xfrm>
          </p:grpSpPr>
          <p:sp>
            <p:nvSpPr>
              <p:cNvPr id="192" name="Google Shape;192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" name="Google Shape;194;p6"/>
            <p:cNvGrpSpPr/>
            <p:nvPr/>
          </p:nvGrpSpPr>
          <p:grpSpPr>
            <a:xfrm>
              <a:off x="0" y="586483"/>
              <a:ext cx="1202850" cy="498150"/>
              <a:chOff x="0" y="-47625"/>
              <a:chExt cx="237600" cy="98400"/>
            </a:xfrm>
          </p:grpSpPr>
          <p:sp>
            <p:nvSpPr>
              <p:cNvPr id="195" name="Google Shape;195;p6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6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" name="Google Shape;197;p6"/>
            <p:cNvGrpSpPr/>
            <p:nvPr/>
          </p:nvGrpSpPr>
          <p:grpSpPr>
            <a:xfrm>
              <a:off x="0" y="165164"/>
              <a:ext cx="4377448" cy="520931"/>
              <a:chOff x="0" y="-47625"/>
              <a:chExt cx="864681" cy="102900"/>
            </a:xfrm>
          </p:grpSpPr>
          <p:sp>
            <p:nvSpPr>
              <p:cNvPr id="198" name="Google Shape;198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" name="Google Shape;200;p6"/>
            <p:cNvGrpSpPr/>
            <p:nvPr/>
          </p:nvGrpSpPr>
          <p:grpSpPr>
            <a:xfrm>
              <a:off x="0" y="984958"/>
              <a:ext cx="4377448" cy="520931"/>
              <a:chOff x="0" y="-47625"/>
              <a:chExt cx="864681" cy="102900"/>
            </a:xfrm>
          </p:grpSpPr>
          <p:sp>
            <p:nvSpPr>
              <p:cNvPr id="201" name="Google Shape;201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3" name="Google Shape;203;p6"/>
          <p:cNvGrpSpPr/>
          <p:nvPr/>
        </p:nvGrpSpPr>
        <p:grpSpPr>
          <a:xfrm>
            <a:off x="11999778" y="8693380"/>
            <a:ext cx="5851052" cy="1310243"/>
            <a:chOff x="2" y="-564"/>
            <a:chExt cx="7801403" cy="1746991"/>
          </a:xfrm>
        </p:grpSpPr>
        <p:grpSp>
          <p:nvGrpSpPr>
            <p:cNvPr id="204" name="Google Shape;204;p6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205" name="Google Shape;205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6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208" name="Google Shape;208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6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211" name="Google Shape;211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" name="Google Shape;213;p6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214" name="Google Shape;214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" name="Google Shape;216;p6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217" name="Google Shape;217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6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220" name="Google Shape;220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6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223" name="Google Shape;223;p6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6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" name="Google Shape;225;p6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226" name="Google Shape;226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" name="Google Shape;228;p6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229" name="Google Shape;229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1" name="Google Shape;231;p6"/>
          <p:cNvSpPr/>
          <p:nvPr/>
        </p:nvSpPr>
        <p:spPr>
          <a:xfrm>
            <a:off x="14123600" y="4763750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32" name="Google Shape;232;p6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233" name="Google Shape;233;p6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234" name="Google Shape;234;p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6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" name="Google Shape;236;p6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237" name="Google Shape;237;p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6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240" name="Google Shape;240;p6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6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6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243" name="Google Shape;243;p6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6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"/>
          <p:cNvSpPr txBox="1">
            <a:spLocks noGrp="1"/>
          </p:cNvSpPr>
          <p:nvPr>
            <p:ph type="title"/>
          </p:nvPr>
        </p:nvSpPr>
        <p:spPr>
          <a:xfrm>
            <a:off x="576300" y="2672488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7"/>
          <p:cNvSpPr txBox="1">
            <a:spLocks noGrp="1"/>
          </p:cNvSpPr>
          <p:nvPr>
            <p:ph type="body" idx="1"/>
          </p:nvPr>
        </p:nvSpPr>
        <p:spPr>
          <a:xfrm>
            <a:off x="1528775" y="5556275"/>
            <a:ext cx="50142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7"/>
          <p:cNvSpPr txBox="1">
            <a:spLocks noGrp="1"/>
          </p:cNvSpPr>
          <p:nvPr>
            <p:ph type="body" idx="2"/>
          </p:nvPr>
        </p:nvSpPr>
        <p:spPr>
          <a:xfrm>
            <a:off x="6726129" y="5556275"/>
            <a:ext cx="50160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grpSp>
        <p:nvGrpSpPr>
          <p:cNvPr id="249" name="Google Shape;249;p7"/>
          <p:cNvGrpSpPr/>
          <p:nvPr/>
        </p:nvGrpSpPr>
        <p:grpSpPr>
          <a:xfrm>
            <a:off x="11999778" y="8693380"/>
            <a:ext cx="5851052" cy="1310243"/>
            <a:chOff x="2" y="-564"/>
            <a:chExt cx="7801403" cy="1746991"/>
          </a:xfrm>
        </p:grpSpPr>
        <p:grpSp>
          <p:nvGrpSpPr>
            <p:cNvPr id="250" name="Google Shape;250;p7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251" name="Google Shape;251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7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254" name="Google Shape;254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" name="Google Shape;256;p7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257" name="Google Shape;257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" name="Google Shape;259;p7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260" name="Google Shape;260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" name="Google Shape;262;p7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263" name="Google Shape;263;p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7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" name="Google Shape;265;p7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266" name="Google Shape;266;p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7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" name="Google Shape;268;p7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269" name="Google Shape;269;p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7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" name="Google Shape;271;p7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272" name="Google Shape;272;p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7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" name="Google Shape;274;p7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275" name="Google Shape;275;p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7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7" name="Google Shape;277;p7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278" name="Google Shape;278;p7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279" name="Google Shape;279;p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7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" name="Google Shape;281;p7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282" name="Google Shape;282;p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7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7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285" name="Google Shape;285;p7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7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" name="Google Shape;287;p7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288" name="Google Shape;288;p7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7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0" name="Google Shape;290;p7"/>
          <p:cNvSpPr/>
          <p:nvPr/>
        </p:nvSpPr>
        <p:spPr>
          <a:xfrm>
            <a:off x="15378768" y="493082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"/>
          <p:cNvSpPr txBox="1">
            <a:spLocks noGrp="1"/>
          </p:cNvSpPr>
          <p:nvPr>
            <p:ph type="title"/>
          </p:nvPr>
        </p:nvSpPr>
        <p:spPr>
          <a:xfrm>
            <a:off x="751125" y="2798775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3" name="Google Shape;293;p8"/>
          <p:cNvGrpSpPr/>
          <p:nvPr/>
        </p:nvGrpSpPr>
        <p:grpSpPr>
          <a:xfrm>
            <a:off x="11999778" y="8693380"/>
            <a:ext cx="5851052" cy="1310243"/>
            <a:chOff x="2" y="-564"/>
            <a:chExt cx="7801403" cy="1746991"/>
          </a:xfrm>
        </p:grpSpPr>
        <p:grpSp>
          <p:nvGrpSpPr>
            <p:cNvPr id="294" name="Google Shape;294;p8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295" name="Google Shape;295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8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298" name="Google Shape;298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8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301" name="Google Shape;301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" name="Google Shape;303;p8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304" name="Google Shape;304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" name="Google Shape;306;p8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307" name="Google Shape;307;p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8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8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310" name="Google Shape;310;p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8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" name="Google Shape;312;p8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313" name="Google Shape;313;p8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8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" name="Google Shape;315;p8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316" name="Google Shape;316;p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8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" name="Google Shape;318;p8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319" name="Google Shape;319;p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8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1" name="Google Shape;321;p8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322" name="Google Shape;322;p8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323" name="Google Shape;323;p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8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326" name="Google Shape;326;p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8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8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329" name="Google Shape;329;p8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8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8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332" name="Google Shape;332;p8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8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8"/>
          <p:cNvSpPr/>
          <p:nvPr/>
        </p:nvSpPr>
        <p:spPr>
          <a:xfrm>
            <a:off x="15378768" y="493082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"/>
          <p:cNvSpPr txBox="1">
            <a:spLocks noGrp="1"/>
          </p:cNvSpPr>
          <p:nvPr>
            <p:ph type="title"/>
          </p:nvPr>
        </p:nvSpPr>
        <p:spPr>
          <a:xfrm>
            <a:off x="742950" y="4058913"/>
            <a:ext cx="164046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37" name="Google Shape;337;p9"/>
          <p:cNvSpPr txBox="1">
            <a:spLocks noGrp="1"/>
          </p:cNvSpPr>
          <p:nvPr>
            <p:ph type="body" idx="1"/>
          </p:nvPr>
        </p:nvSpPr>
        <p:spPr>
          <a:xfrm>
            <a:off x="5336650" y="5817575"/>
            <a:ext cx="7453200" cy="30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9"/>
          <p:cNvSpPr txBox="1">
            <a:spLocks noGrp="1"/>
          </p:cNvSpPr>
          <p:nvPr>
            <p:ph type="body" idx="2"/>
          </p:nvPr>
        </p:nvSpPr>
        <p:spPr>
          <a:xfrm>
            <a:off x="742950" y="5817580"/>
            <a:ext cx="4386600" cy="3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339" name="Google Shape;339;p9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340" name="Google Shape;340;p9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341" name="Google Shape;341;p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9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9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344" name="Google Shape;344;p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9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346;p9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347" name="Google Shape;347;p9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9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9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350" name="Google Shape;350;p9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9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2" name="Google Shape;352;p9"/>
          <p:cNvSpPr/>
          <p:nvPr/>
        </p:nvSpPr>
        <p:spPr>
          <a:xfrm>
            <a:off x="14580281" y="4222181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53" name="Google Shape;353;p9"/>
          <p:cNvGrpSpPr/>
          <p:nvPr/>
        </p:nvGrpSpPr>
        <p:grpSpPr>
          <a:xfrm>
            <a:off x="12072976" y="8575885"/>
            <a:ext cx="5851052" cy="1310243"/>
            <a:chOff x="2" y="-564"/>
            <a:chExt cx="7801403" cy="1746991"/>
          </a:xfrm>
        </p:grpSpPr>
        <p:grpSp>
          <p:nvGrpSpPr>
            <p:cNvPr id="354" name="Google Shape;354;p9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355" name="Google Shape;355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" name="Google Shape;357;p9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358" name="Google Shape;358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" name="Google Shape;360;p9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361" name="Google Shape;361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" name="Google Shape;363;p9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364" name="Google Shape;364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" name="Google Shape;366;p9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367" name="Google Shape;367;p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9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" name="Google Shape;369;p9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370" name="Google Shape;370;p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9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" name="Google Shape;372;p9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373" name="Google Shape;373;p9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9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" name="Google Shape;375;p9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376" name="Google Shape;376;p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9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" name="Google Shape;378;p9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379" name="Google Shape;379;p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9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0"/>
          <p:cNvSpPr txBox="1">
            <a:spLocks noGrp="1"/>
          </p:cNvSpPr>
          <p:nvPr>
            <p:ph type="title"/>
          </p:nvPr>
        </p:nvSpPr>
        <p:spPr>
          <a:xfrm>
            <a:off x="1002575" y="4737700"/>
            <a:ext cx="168717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83" name="Google Shape;383;p10"/>
          <p:cNvSpPr>
            <a:spLocks noGrp="1"/>
          </p:cNvSpPr>
          <p:nvPr>
            <p:ph type="pic" idx="2"/>
          </p:nvPr>
        </p:nvSpPr>
        <p:spPr>
          <a:xfrm>
            <a:off x="1125547" y="5629275"/>
            <a:ext cx="4245000" cy="31839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10"/>
          <p:cNvSpPr txBox="1">
            <a:spLocks noGrp="1"/>
          </p:cNvSpPr>
          <p:nvPr>
            <p:ph type="body" idx="1"/>
          </p:nvPr>
        </p:nvSpPr>
        <p:spPr>
          <a:xfrm>
            <a:off x="6159513" y="608168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0"/>
          <p:cNvSpPr/>
          <p:nvPr/>
        </p:nvSpPr>
        <p:spPr>
          <a:xfrm>
            <a:off x="14398941" y="5079095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86" name="Google Shape;386;p10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387" name="Google Shape;387;p10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388" name="Google Shape;388;p10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0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10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391" name="Google Shape;391;p10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0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" name="Google Shape;393;p10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394" name="Google Shape;394;p10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0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10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397" name="Google Shape;397;p10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0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9" name="Google Shape;399;p10"/>
          <p:cNvGrpSpPr/>
          <p:nvPr/>
        </p:nvGrpSpPr>
        <p:grpSpPr>
          <a:xfrm rot="10800000">
            <a:off x="8547898" y="480862"/>
            <a:ext cx="5851052" cy="1310243"/>
            <a:chOff x="2" y="-564"/>
            <a:chExt cx="7801403" cy="1746991"/>
          </a:xfrm>
        </p:grpSpPr>
        <p:grpSp>
          <p:nvGrpSpPr>
            <p:cNvPr id="400" name="Google Shape;400;p10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401" name="Google Shape;401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" name="Google Shape;403;p10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404" name="Google Shape;404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" name="Google Shape;406;p10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407" name="Google Shape;407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" name="Google Shape;409;p10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410" name="Google Shape;410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" name="Google Shape;412;p10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413" name="Google Shape;413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" name="Google Shape;415;p10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416" name="Google Shape;416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" name="Google Shape;418;p10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419" name="Google Shape;419;p10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0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" name="Google Shape;421;p10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422" name="Google Shape;422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4" name="Google Shape;424;p10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425" name="Google Shape;425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7" name="Google Shape;427;p10"/>
          <p:cNvGrpSpPr/>
          <p:nvPr/>
        </p:nvGrpSpPr>
        <p:grpSpPr>
          <a:xfrm rot="10800000">
            <a:off x="12023215" y="8251029"/>
            <a:ext cx="5851052" cy="1310243"/>
            <a:chOff x="2" y="-564"/>
            <a:chExt cx="7801403" cy="1746991"/>
          </a:xfrm>
        </p:grpSpPr>
        <p:grpSp>
          <p:nvGrpSpPr>
            <p:cNvPr id="428" name="Google Shape;428;p10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429" name="Google Shape;429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" name="Google Shape;431;p10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432" name="Google Shape;432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4" name="Google Shape;434;p10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435" name="Google Shape;435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" name="Google Shape;437;p10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438" name="Google Shape;438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" name="Google Shape;440;p10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441" name="Google Shape;441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" name="Google Shape;443;p10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444" name="Google Shape;444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" name="Google Shape;446;p10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447" name="Google Shape;447;p10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0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" name="Google Shape;449;p10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450" name="Google Shape;450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" name="Google Shape;452;p10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453" name="Google Shape;453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9150" y="1893900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393A3F"/>
              </a:buClr>
              <a:buSzPts val="12500"/>
              <a:buFont typeface="Anton"/>
              <a:buNone/>
              <a:defRPr sz="12500" i="0" u="none" strike="noStrike" cap="none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72100" y="5060950"/>
            <a:ext cx="69273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–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238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–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»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1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urdue.edu/newsroom/2023/Q3/chatgpt-outperforms-stack-overflow-in-coding-answers-study-finds/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www.similarweb.com/corp/ourdata/" TargetMode="External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hyperlink" Target="https://stackoverflow.com/questions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11"/>
          <p:cNvGrpSpPr/>
          <p:nvPr/>
        </p:nvGrpSpPr>
        <p:grpSpPr>
          <a:xfrm>
            <a:off x="641008" y="6261558"/>
            <a:ext cx="3762457" cy="3783085"/>
            <a:chOff x="0" y="-47625"/>
            <a:chExt cx="1719710" cy="378511"/>
          </a:xfrm>
        </p:grpSpPr>
        <p:sp>
          <p:nvSpPr>
            <p:cNvPr id="460" name="Google Shape;460;p11"/>
            <p:cNvSpPr/>
            <p:nvPr/>
          </p:nvSpPr>
          <p:spPr>
            <a:xfrm>
              <a:off x="0" y="0"/>
              <a:ext cx="1719710" cy="330886"/>
            </a:xfrm>
            <a:custGeom>
              <a:avLst/>
              <a:gdLst/>
              <a:ahLst/>
              <a:cxnLst/>
              <a:rect l="l" t="t" r="r" b="b"/>
              <a:pathLst>
                <a:path w="1719710" h="330886" extrusionOk="0">
                  <a:moveTo>
                    <a:pt x="60470" y="0"/>
                  </a:moveTo>
                  <a:lnTo>
                    <a:pt x="1659240" y="0"/>
                  </a:lnTo>
                  <a:cubicBezTo>
                    <a:pt x="1675277" y="0"/>
                    <a:pt x="1690658" y="6371"/>
                    <a:pt x="1701998" y="17711"/>
                  </a:cubicBezTo>
                  <a:cubicBezTo>
                    <a:pt x="1713339" y="29051"/>
                    <a:pt x="1719710" y="44432"/>
                    <a:pt x="1719710" y="60470"/>
                  </a:cubicBezTo>
                  <a:lnTo>
                    <a:pt x="1719710" y="270416"/>
                  </a:lnTo>
                  <a:cubicBezTo>
                    <a:pt x="1719710" y="303813"/>
                    <a:pt x="1692636" y="330886"/>
                    <a:pt x="1659240" y="330886"/>
                  </a:cubicBezTo>
                  <a:lnTo>
                    <a:pt x="60470" y="330886"/>
                  </a:lnTo>
                  <a:cubicBezTo>
                    <a:pt x="27073" y="330886"/>
                    <a:pt x="0" y="303813"/>
                    <a:pt x="0" y="270416"/>
                  </a:cubicBezTo>
                  <a:lnTo>
                    <a:pt x="0" y="60470"/>
                  </a:lnTo>
                  <a:cubicBezTo>
                    <a:pt x="0" y="27073"/>
                    <a:pt x="27073" y="0"/>
                    <a:pt x="60470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1"/>
            <p:cNvSpPr txBox="1"/>
            <p:nvPr/>
          </p:nvSpPr>
          <p:spPr>
            <a:xfrm>
              <a:off x="0" y="-47625"/>
              <a:ext cx="1719710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" name="Google Shape;462;p11"/>
          <p:cNvGrpSpPr/>
          <p:nvPr/>
        </p:nvGrpSpPr>
        <p:grpSpPr>
          <a:xfrm>
            <a:off x="641008" y="6085490"/>
            <a:ext cx="3782144" cy="3783085"/>
            <a:chOff x="0" y="-47625"/>
            <a:chExt cx="1719710" cy="378511"/>
          </a:xfrm>
        </p:grpSpPr>
        <p:sp>
          <p:nvSpPr>
            <p:cNvPr id="463" name="Google Shape;463;p11"/>
            <p:cNvSpPr/>
            <p:nvPr/>
          </p:nvSpPr>
          <p:spPr>
            <a:xfrm>
              <a:off x="0" y="0"/>
              <a:ext cx="1719710" cy="330886"/>
            </a:xfrm>
            <a:custGeom>
              <a:avLst/>
              <a:gdLst/>
              <a:ahLst/>
              <a:cxnLst/>
              <a:rect l="l" t="t" r="r" b="b"/>
              <a:pathLst>
                <a:path w="1719710" h="330886" extrusionOk="0">
                  <a:moveTo>
                    <a:pt x="60470" y="0"/>
                  </a:moveTo>
                  <a:lnTo>
                    <a:pt x="1659240" y="0"/>
                  </a:lnTo>
                  <a:cubicBezTo>
                    <a:pt x="1675277" y="0"/>
                    <a:pt x="1690658" y="6371"/>
                    <a:pt x="1701998" y="17711"/>
                  </a:cubicBezTo>
                  <a:cubicBezTo>
                    <a:pt x="1713339" y="29051"/>
                    <a:pt x="1719710" y="44432"/>
                    <a:pt x="1719710" y="60470"/>
                  </a:cubicBezTo>
                  <a:lnTo>
                    <a:pt x="1719710" y="270416"/>
                  </a:lnTo>
                  <a:cubicBezTo>
                    <a:pt x="1719710" y="303813"/>
                    <a:pt x="1692636" y="330886"/>
                    <a:pt x="1659240" y="330886"/>
                  </a:cubicBezTo>
                  <a:lnTo>
                    <a:pt x="60470" y="330886"/>
                  </a:lnTo>
                  <a:cubicBezTo>
                    <a:pt x="27073" y="330886"/>
                    <a:pt x="0" y="303813"/>
                    <a:pt x="0" y="270416"/>
                  </a:cubicBezTo>
                  <a:lnTo>
                    <a:pt x="0" y="60470"/>
                  </a:lnTo>
                  <a:cubicBezTo>
                    <a:pt x="0" y="27073"/>
                    <a:pt x="27073" y="0"/>
                    <a:pt x="60470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1"/>
            <p:cNvSpPr txBox="1"/>
            <p:nvPr/>
          </p:nvSpPr>
          <p:spPr>
            <a:xfrm>
              <a:off x="0" y="-47625"/>
              <a:ext cx="1719710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11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466" name="Google Shape;466;p11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467" name="Google Shape;467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" name="Google Shape;469;p11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470" name="Google Shape;470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" name="Google Shape;472;p11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473" name="Google Shape;473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11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476" name="Google Shape;476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" name="Google Shape;478;p11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479" name="Google Shape;479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" name="Google Shape;481;p11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482" name="Google Shape;482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" name="Google Shape;484;p11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485" name="Google Shape;485;p11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1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7" name="Google Shape;487;p11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488" name="Google Shape;488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" name="Google Shape;490;p11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491" name="Google Shape;491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3" name="Google Shape;493;p11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494" name="Google Shape;494;p11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495" name="Google Shape;495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1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498" name="Google Shape;498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1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501" name="Google Shape;501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1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504" name="Google Shape;504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1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507" name="Google Shape;507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1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510" name="Google Shape;510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11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513" name="Google Shape;513;p11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1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11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516" name="Google Shape;516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1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519" name="Google Shape;519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21" name="Google Shape;521;p11"/>
          <p:cNvSpPr/>
          <p:nvPr/>
        </p:nvSpPr>
        <p:spPr>
          <a:xfrm>
            <a:off x="8901991" y="5927943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522" name="Google Shape;522;p11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523" name="Google Shape;523;p11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524" name="Google Shape;524;p11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1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6" name="Google Shape;526;p11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527" name="Google Shape;527;p11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1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9" name="Google Shape;529;p11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530" name="Google Shape;530;p11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1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2" name="Google Shape;532;p11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533" name="Google Shape;533;p11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1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5" name="Google Shape;535;p11"/>
          <p:cNvSpPr txBox="1"/>
          <p:nvPr/>
        </p:nvSpPr>
        <p:spPr>
          <a:xfrm>
            <a:off x="641008" y="2599277"/>
            <a:ext cx="8893500" cy="320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dirty="0">
                <a:solidFill>
                  <a:srgbClr val="393A3F"/>
                </a:solidFill>
                <a:latin typeface="Anton"/>
                <a:sym typeface="Anton"/>
              </a:rPr>
              <a:t>How ChatGPT is Killing Q&amp;A Sites</a:t>
            </a:r>
            <a:endParaRPr lang="en-US" dirty="0"/>
          </a:p>
        </p:txBody>
      </p:sp>
      <p:sp>
        <p:nvSpPr>
          <p:cNvPr id="536" name="Google Shape;536;p11"/>
          <p:cNvSpPr txBox="1"/>
          <p:nvPr/>
        </p:nvSpPr>
        <p:spPr>
          <a:xfrm>
            <a:off x="856020" y="6786130"/>
            <a:ext cx="4242656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Created by: </a:t>
            </a:r>
          </a:p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  <a:latin typeface="Anton"/>
                <a:sym typeface="Anton"/>
              </a:rPr>
              <a:t>Ibrahim Qahtan</a:t>
            </a:r>
          </a:p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  <a:latin typeface="Anton"/>
                <a:sym typeface="Anton"/>
              </a:rPr>
              <a:t>Mustafa Musab</a:t>
            </a:r>
          </a:p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  <a:latin typeface="Anton"/>
                <a:sym typeface="Anton"/>
              </a:rPr>
              <a:t>Abdulazeez Qusay</a:t>
            </a:r>
          </a:p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FFFFFF"/>
                </a:solidFill>
                <a:latin typeface="Anton"/>
                <a:sym typeface="Anton"/>
              </a:rPr>
              <a:t>Kozhin</a:t>
            </a:r>
            <a:r>
              <a:rPr lang="en-US" sz="3200" dirty="0">
                <a:solidFill>
                  <a:srgbClr val="FFFFFF"/>
                </a:solidFill>
                <a:latin typeface="Anton"/>
                <a:sym typeface="Anton"/>
              </a:rPr>
              <a:t> Kamal</a:t>
            </a:r>
            <a:endParaRPr sz="800" dirty="0"/>
          </a:p>
        </p:txBody>
      </p:sp>
      <p:pic>
        <p:nvPicPr>
          <p:cNvPr id="537" name="Google Shape;53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8500" y="1596000"/>
            <a:ext cx="7051144" cy="6515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459;p11">
            <a:extLst>
              <a:ext uri="{FF2B5EF4-FFF2-40B4-BE49-F238E27FC236}">
                <a16:creationId xmlns:a16="http://schemas.microsoft.com/office/drawing/2014/main" id="{1C1A281B-E435-B1AC-0337-ABBCDE7C4782}"/>
              </a:ext>
            </a:extLst>
          </p:cNvPr>
          <p:cNvGrpSpPr/>
          <p:nvPr/>
        </p:nvGrpSpPr>
        <p:grpSpPr>
          <a:xfrm>
            <a:off x="4929300" y="6261558"/>
            <a:ext cx="3762457" cy="3783085"/>
            <a:chOff x="0" y="-47625"/>
            <a:chExt cx="1719710" cy="378511"/>
          </a:xfrm>
        </p:grpSpPr>
        <p:sp>
          <p:nvSpPr>
            <p:cNvPr id="3" name="Google Shape;460;p11">
              <a:extLst>
                <a:ext uri="{FF2B5EF4-FFF2-40B4-BE49-F238E27FC236}">
                  <a16:creationId xmlns:a16="http://schemas.microsoft.com/office/drawing/2014/main" id="{A53362A4-EEE7-EE1D-BDA1-CD6C69CF32E4}"/>
                </a:ext>
              </a:extLst>
            </p:cNvPr>
            <p:cNvSpPr/>
            <p:nvPr/>
          </p:nvSpPr>
          <p:spPr>
            <a:xfrm>
              <a:off x="0" y="0"/>
              <a:ext cx="1719710" cy="330886"/>
            </a:xfrm>
            <a:custGeom>
              <a:avLst/>
              <a:gdLst/>
              <a:ahLst/>
              <a:cxnLst/>
              <a:rect l="l" t="t" r="r" b="b"/>
              <a:pathLst>
                <a:path w="1719710" h="330886" extrusionOk="0">
                  <a:moveTo>
                    <a:pt x="60470" y="0"/>
                  </a:moveTo>
                  <a:lnTo>
                    <a:pt x="1659240" y="0"/>
                  </a:lnTo>
                  <a:cubicBezTo>
                    <a:pt x="1675277" y="0"/>
                    <a:pt x="1690658" y="6371"/>
                    <a:pt x="1701998" y="17711"/>
                  </a:cubicBezTo>
                  <a:cubicBezTo>
                    <a:pt x="1713339" y="29051"/>
                    <a:pt x="1719710" y="44432"/>
                    <a:pt x="1719710" y="60470"/>
                  </a:cubicBezTo>
                  <a:lnTo>
                    <a:pt x="1719710" y="270416"/>
                  </a:lnTo>
                  <a:cubicBezTo>
                    <a:pt x="1719710" y="303813"/>
                    <a:pt x="1692636" y="330886"/>
                    <a:pt x="1659240" y="330886"/>
                  </a:cubicBezTo>
                  <a:lnTo>
                    <a:pt x="60470" y="330886"/>
                  </a:lnTo>
                  <a:cubicBezTo>
                    <a:pt x="27073" y="330886"/>
                    <a:pt x="0" y="303813"/>
                    <a:pt x="0" y="270416"/>
                  </a:cubicBezTo>
                  <a:lnTo>
                    <a:pt x="0" y="60470"/>
                  </a:lnTo>
                  <a:cubicBezTo>
                    <a:pt x="0" y="27073"/>
                    <a:pt x="27073" y="0"/>
                    <a:pt x="60470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61;p11">
              <a:extLst>
                <a:ext uri="{FF2B5EF4-FFF2-40B4-BE49-F238E27FC236}">
                  <a16:creationId xmlns:a16="http://schemas.microsoft.com/office/drawing/2014/main" id="{92CCF08C-4299-762F-8537-4BB5C821CD34}"/>
                </a:ext>
              </a:extLst>
            </p:cNvPr>
            <p:cNvSpPr txBox="1"/>
            <p:nvPr/>
          </p:nvSpPr>
          <p:spPr>
            <a:xfrm>
              <a:off x="0" y="-47625"/>
              <a:ext cx="1719710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462;p11">
            <a:extLst>
              <a:ext uri="{FF2B5EF4-FFF2-40B4-BE49-F238E27FC236}">
                <a16:creationId xmlns:a16="http://schemas.microsoft.com/office/drawing/2014/main" id="{7F825487-E88E-380E-EE0A-4E105E96AF8F}"/>
              </a:ext>
            </a:extLst>
          </p:cNvPr>
          <p:cNvGrpSpPr/>
          <p:nvPr/>
        </p:nvGrpSpPr>
        <p:grpSpPr>
          <a:xfrm>
            <a:off x="4929300" y="6085490"/>
            <a:ext cx="3782144" cy="3783085"/>
            <a:chOff x="0" y="-47625"/>
            <a:chExt cx="1719710" cy="378511"/>
          </a:xfrm>
        </p:grpSpPr>
        <p:sp>
          <p:nvSpPr>
            <p:cNvPr id="6" name="Google Shape;463;p11">
              <a:extLst>
                <a:ext uri="{FF2B5EF4-FFF2-40B4-BE49-F238E27FC236}">
                  <a16:creationId xmlns:a16="http://schemas.microsoft.com/office/drawing/2014/main" id="{66D19305-A399-3DF4-B6DC-661F952B9D67}"/>
                </a:ext>
              </a:extLst>
            </p:cNvPr>
            <p:cNvSpPr/>
            <p:nvPr/>
          </p:nvSpPr>
          <p:spPr>
            <a:xfrm>
              <a:off x="0" y="0"/>
              <a:ext cx="1719710" cy="330886"/>
            </a:xfrm>
            <a:custGeom>
              <a:avLst/>
              <a:gdLst/>
              <a:ahLst/>
              <a:cxnLst/>
              <a:rect l="l" t="t" r="r" b="b"/>
              <a:pathLst>
                <a:path w="1719710" h="330886" extrusionOk="0">
                  <a:moveTo>
                    <a:pt x="60470" y="0"/>
                  </a:moveTo>
                  <a:lnTo>
                    <a:pt x="1659240" y="0"/>
                  </a:lnTo>
                  <a:cubicBezTo>
                    <a:pt x="1675277" y="0"/>
                    <a:pt x="1690658" y="6371"/>
                    <a:pt x="1701998" y="17711"/>
                  </a:cubicBezTo>
                  <a:cubicBezTo>
                    <a:pt x="1713339" y="29051"/>
                    <a:pt x="1719710" y="44432"/>
                    <a:pt x="1719710" y="60470"/>
                  </a:cubicBezTo>
                  <a:lnTo>
                    <a:pt x="1719710" y="270416"/>
                  </a:lnTo>
                  <a:cubicBezTo>
                    <a:pt x="1719710" y="303813"/>
                    <a:pt x="1692636" y="330886"/>
                    <a:pt x="1659240" y="330886"/>
                  </a:cubicBezTo>
                  <a:lnTo>
                    <a:pt x="60470" y="330886"/>
                  </a:lnTo>
                  <a:cubicBezTo>
                    <a:pt x="27073" y="330886"/>
                    <a:pt x="0" y="303813"/>
                    <a:pt x="0" y="270416"/>
                  </a:cubicBezTo>
                  <a:lnTo>
                    <a:pt x="0" y="60470"/>
                  </a:lnTo>
                  <a:cubicBezTo>
                    <a:pt x="0" y="27073"/>
                    <a:pt x="27073" y="0"/>
                    <a:pt x="60470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64;p11">
              <a:extLst>
                <a:ext uri="{FF2B5EF4-FFF2-40B4-BE49-F238E27FC236}">
                  <a16:creationId xmlns:a16="http://schemas.microsoft.com/office/drawing/2014/main" id="{DEA63B6B-5778-8DC2-B112-146FFDD9CC4E}"/>
                </a:ext>
              </a:extLst>
            </p:cNvPr>
            <p:cNvSpPr txBox="1"/>
            <p:nvPr/>
          </p:nvSpPr>
          <p:spPr>
            <a:xfrm>
              <a:off x="0" y="-47625"/>
              <a:ext cx="1719710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536;p11">
            <a:extLst>
              <a:ext uri="{FF2B5EF4-FFF2-40B4-BE49-F238E27FC236}">
                <a16:creationId xmlns:a16="http://schemas.microsoft.com/office/drawing/2014/main" id="{1C6E03B0-E08E-58E6-448F-1CA8C8B0BBE9}"/>
              </a:ext>
            </a:extLst>
          </p:cNvPr>
          <p:cNvSpPr txBox="1"/>
          <p:nvPr/>
        </p:nvSpPr>
        <p:spPr>
          <a:xfrm>
            <a:off x="5144312" y="6786130"/>
            <a:ext cx="4242656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Supervisor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</a:p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DR.Nawin</a:t>
            </a:r>
            <a:r>
              <a:rPr lang="en-US" sz="32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Najat</a:t>
            </a:r>
            <a:endParaRPr lang="en-US" sz="3200" b="0" i="0" u="none" strike="noStrike" cap="none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12"/>
          <p:cNvGrpSpPr/>
          <p:nvPr/>
        </p:nvGrpSpPr>
        <p:grpSpPr>
          <a:xfrm>
            <a:off x="844802" y="3560624"/>
            <a:ext cx="2065565" cy="1437158"/>
            <a:chOff x="0" y="-47625"/>
            <a:chExt cx="544017" cy="378511"/>
          </a:xfrm>
        </p:grpSpPr>
        <p:sp>
          <p:nvSpPr>
            <p:cNvPr id="543" name="Google Shape;543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8" name="Google Shape;548;p12"/>
          <p:cNvGrpSpPr/>
          <p:nvPr/>
        </p:nvGrpSpPr>
        <p:grpSpPr>
          <a:xfrm>
            <a:off x="890224" y="6395204"/>
            <a:ext cx="2065565" cy="1437158"/>
            <a:chOff x="0" y="-47625"/>
            <a:chExt cx="544017" cy="378511"/>
          </a:xfrm>
        </p:grpSpPr>
        <p:sp>
          <p:nvSpPr>
            <p:cNvPr id="549" name="Google Shape;549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4" name="Google Shape;554;p12"/>
          <p:cNvGrpSpPr/>
          <p:nvPr/>
        </p:nvGrpSpPr>
        <p:grpSpPr>
          <a:xfrm>
            <a:off x="954377" y="3384557"/>
            <a:ext cx="2065565" cy="1437158"/>
            <a:chOff x="0" y="-47625"/>
            <a:chExt cx="544017" cy="378511"/>
          </a:xfrm>
        </p:grpSpPr>
        <p:sp>
          <p:nvSpPr>
            <p:cNvPr id="555" name="Google Shape;555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0" name="Google Shape;560;p12"/>
          <p:cNvGrpSpPr/>
          <p:nvPr/>
        </p:nvGrpSpPr>
        <p:grpSpPr>
          <a:xfrm>
            <a:off x="999799" y="6219137"/>
            <a:ext cx="2065565" cy="1437158"/>
            <a:chOff x="0" y="-47625"/>
            <a:chExt cx="544017" cy="378511"/>
          </a:xfrm>
        </p:grpSpPr>
        <p:sp>
          <p:nvSpPr>
            <p:cNvPr id="561" name="Google Shape;561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6" name="Google Shape;566;p12"/>
          <p:cNvGrpSpPr/>
          <p:nvPr/>
        </p:nvGrpSpPr>
        <p:grpSpPr>
          <a:xfrm>
            <a:off x="9881257" y="3557440"/>
            <a:ext cx="2065565" cy="1437158"/>
            <a:chOff x="0" y="-47625"/>
            <a:chExt cx="544017" cy="378511"/>
          </a:xfrm>
        </p:grpSpPr>
        <p:sp>
          <p:nvSpPr>
            <p:cNvPr id="567" name="Google Shape;567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9" name="Google Shape;569;p12"/>
          <p:cNvGrpSpPr/>
          <p:nvPr/>
        </p:nvGrpSpPr>
        <p:grpSpPr>
          <a:xfrm>
            <a:off x="9990832" y="3381372"/>
            <a:ext cx="2065565" cy="1437158"/>
            <a:chOff x="0" y="-47625"/>
            <a:chExt cx="544017" cy="378511"/>
          </a:xfrm>
        </p:grpSpPr>
        <p:sp>
          <p:nvSpPr>
            <p:cNvPr id="570" name="Google Shape;570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2" name="Google Shape;572;p12"/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573" name="Google Shape;573;p12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574" name="Google Shape;574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2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577" name="Google Shape;577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2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580" name="Google Shape;580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2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583" name="Google Shape;583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2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586" name="Google Shape;586;p1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2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589" name="Google Shape;589;p1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2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592" name="Google Shape;592;p12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2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12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595" name="Google Shape;595;p1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7" name="Google Shape;597;p12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598" name="Google Shape;598;p1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0" name="Google Shape;600;p12"/>
          <p:cNvSpPr txBox="1"/>
          <p:nvPr/>
        </p:nvSpPr>
        <p:spPr>
          <a:xfrm>
            <a:off x="3490071" y="3557440"/>
            <a:ext cx="520968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48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The Rise of Stack Overflow</a:t>
            </a:r>
            <a:endParaRPr lang="en-US" sz="500" dirty="0"/>
          </a:p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2" name="Google Shape;602;p12"/>
          <p:cNvSpPr txBox="1"/>
          <p:nvPr/>
        </p:nvSpPr>
        <p:spPr>
          <a:xfrm>
            <a:off x="3535493" y="6421223"/>
            <a:ext cx="4662995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The Fall of Stack Overflow</a:t>
            </a:r>
            <a:endParaRPr lang="en-US" sz="500" dirty="0"/>
          </a:p>
        </p:txBody>
      </p:sp>
      <p:sp>
        <p:nvSpPr>
          <p:cNvPr id="604" name="Google Shape;604;p12"/>
          <p:cNvSpPr txBox="1"/>
          <p:nvPr/>
        </p:nvSpPr>
        <p:spPr>
          <a:xfrm>
            <a:off x="890224" y="907938"/>
            <a:ext cx="12446871" cy="190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TABLE OF CONTENTS</a:t>
            </a:r>
            <a:endParaRPr dirty="0"/>
          </a:p>
        </p:txBody>
      </p:sp>
      <p:sp>
        <p:nvSpPr>
          <p:cNvPr id="605" name="Google Shape;605;p12"/>
          <p:cNvSpPr txBox="1"/>
          <p:nvPr/>
        </p:nvSpPr>
        <p:spPr>
          <a:xfrm>
            <a:off x="1534081" y="3617752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/>
          </a:p>
        </p:txBody>
      </p:sp>
      <p:sp>
        <p:nvSpPr>
          <p:cNvPr id="607" name="Google Shape;607;p12"/>
          <p:cNvSpPr txBox="1"/>
          <p:nvPr/>
        </p:nvSpPr>
        <p:spPr>
          <a:xfrm>
            <a:off x="1579503" y="6421223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/>
          </a:p>
        </p:txBody>
      </p:sp>
      <p:sp>
        <p:nvSpPr>
          <p:cNvPr id="609" name="Google Shape;609;p12"/>
          <p:cNvSpPr txBox="1"/>
          <p:nvPr/>
        </p:nvSpPr>
        <p:spPr>
          <a:xfrm>
            <a:off x="12526526" y="3627768"/>
            <a:ext cx="535157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The Future of Q&amp;A Sites</a:t>
            </a:r>
            <a:endParaRPr lang="en-US" sz="800" dirty="0"/>
          </a:p>
        </p:txBody>
      </p:sp>
      <p:sp>
        <p:nvSpPr>
          <p:cNvPr id="610" name="Google Shape;610;p12"/>
          <p:cNvSpPr txBox="1"/>
          <p:nvPr/>
        </p:nvSpPr>
        <p:spPr>
          <a:xfrm>
            <a:off x="10570536" y="3614567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/>
          </a:p>
        </p:txBody>
      </p:sp>
      <p:grpSp>
        <p:nvGrpSpPr>
          <p:cNvPr id="611" name="Google Shape;611;p12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612" name="Google Shape;612;p12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613" name="Google Shape;613;p12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2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5" name="Google Shape;615;p12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616" name="Google Shape;616;p12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2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12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619" name="Google Shape;619;p12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2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1" name="Google Shape;621;p12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622" name="Google Shape;622;p12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2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24" name="Google Shape;624;p12"/>
          <p:cNvSpPr/>
          <p:nvPr/>
        </p:nvSpPr>
        <p:spPr>
          <a:xfrm>
            <a:off x="9692551" y="7638170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13"/>
          <p:cNvGrpSpPr/>
          <p:nvPr/>
        </p:nvGrpSpPr>
        <p:grpSpPr>
          <a:xfrm>
            <a:off x="785598" y="1753941"/>
            <a:ext cx="2065565" cy="1437158"/>
            <a:chOff x="0" y="-47625"/>
            <a:chExt cx="544017" cy="378511"/>
          </a:xfrm>
        </p:grpSpPr>
        <p:sp>
          <p:nvSpPr>
            <p:cNvPr id="630" name="Google Shape;630;p13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2" name="Google Shape;632;p13"/>
          <p:cNvGrpSpPr/>
          <p:nvPr/>
        </p:nvGrpSpPr>
        <p:grpSpPr>
          <a:xfrm>
            <a:off x="895173" y="1577873"/>
            <a:ext cx="2065565" cy="1437158"/>
            <a:chOff x="0" y="-47625"/>
            <a:chExt cx="544017" cy="378511"/>
          </a:xfrm>
        </p:grpSpPr>
        <p:sp>
          <p:nvSpPr>
            <p:cNvPr id="633" name="Google Shape;633;p13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3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5" name="Google Shape;635;p13"/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636" name="Google Shape;636;p13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37" name="Google Shape;637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3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40" name="Google Shape;640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3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43" name="Google Shape;643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3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46" name="Google Shape;646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3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49" name="Google Shape;649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3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52" name="Google Shape;652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3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55" name="Google Shape;655;p1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3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3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58" name="Google Shape;658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3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61" name="Google Shape;661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3" name="Google Shape;663;p13"/>
          <p:cNvGrpSpPr/>
          <p:nvPr/>
        </p:nvGrpSpPr>
        <p:grpSpPr>
          <a:xfrm>
            <a:off x="503083" y="429189"/>
            <a:ext cx="5851054" cy="1309820"/>
            <a:chOff x="0" y="0"/>
            <a:chExt cx="7801405" cy="1746426"/>
          </a:xfrm>
        </p:grpSpPr>
        <p:grpSp>
          <p:nvGrpSpPr>
            <p:cNvPr id="664" name="Google Shape;664;p13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65" name="Google Shape;665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" name="Google Shape;667;p13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68" name="Google Shape;668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0" name="Google Shape;670;p13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71" name="Google Shape;671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" name="Google Shape;673;p13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74" name="Google Shape;674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13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77" name="Google Shape;677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13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80" name="Google Shape;680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682;p13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83" name="Google Shape;683;p1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3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3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86" name="Google Shape;686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3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89" name="Google Shape;689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1" name="Google Shape;691;p13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692" name="Google Shape;692;p13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693" name="Google Shape;693;p1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3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13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696" name="Google Shape;696;p1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3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13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699" name="Google Shape;699;p13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3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3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702" name="Google Shape;702;p13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3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4" name="Google Shape;704;p13"/>
          <p:cNvSpPr/>
          <p:nvPr/>
        </p:nvSpPr>
        <p:spPr>
          <a:xfrm>
            <a:off x="13476450" y="1348733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5" name="Google Shape;705;p13"/>
          <p:cNvSpPr txBox="1"/>
          <p:nvPr/>
        </p:nvSpPr>
        <p:spPr>
          <a:xfrm>
            <a:off x="3070313" y="1941887"/>
            <a:ext cx="1018698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 Defining the Research Problem</a:t>
            </a:r>
            <a:endParaRPr lang="en-US" sz="700" dirty="0"/>
          </a:p>
        </p:txBody>
      </p:sp>
      <p:sp>
        <p:nvSpPr>
          <p:cNvPr id="706" name="Google Shape;706;p13"/>
          <p:cNvSpPr txBox="1"/>
          <p:nvPr/>
        </p:nvSpPr>
        <p:spPr>
          <a:xfrm>
            <a:off x="1474877" y="1811068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/>
          </a:p>
        </p:txBody>
      </p:sp>
      <p:sp>
        <p:nvSpPr>
          <p:cNvPr id="707" name="Google Shape;707;p13"/>
          <p:cNvSpPr txBox="1"/>
          <p:nvPr/>
        </p:nvSpPr>
        <p:spPr>
          <a:xfrm>
            <a:off x="941987" y="3408167"/>
            <a:ext cx="11020583" cy="609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None/>
            </a:pPr>
            <a:r>
              <a:rPr lang="en-US" sz="3600" b="1" dirty="0"/>
              <a:t>Caption:</a:t>
            </a:r>
            <a:r>
              <a:rPr lang="en-US" sz="3600" dirty="0"/>
              <a:t> Our research journey begins with a compelling observation: the apparent shift in the Q&amp;A landscape. For years, Stack Overflow reigned supreme as the go-to platform for developers seeking solutions. However, the emergence of sophisticated AI like ChatGPT presents a potential disruption.</a:t>
            </a:r>
          </a:p>
          <a:p>
            <a:r>
              <a:rPr lang="en-US" sz="3600" b="1" dirty="0"/>
              <a:t>Research Problem:</a:t>
            </a:r>
            <a:r>
              <a:rPr lang="en-US" sz="3600" dirty="0"/>
              <a:t> Is ChatGPT significantly impacting user engagement and activity on Stack Overflow, potentially leading to its decline as the dominant platform for programming-related questions and answers?</a:t>
            </a:r>
          </a:p>
        </p:txBody>
      </p:sp>
      <p:pic>
        <p:nvPicPr>
          <p:cNvPr id="708" name="Google Shape;70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7677" y="3277075"/>
            <a:ext cx="4744817" cy="478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17"/>
          <p:cNvGrpSpPr/>
          <p:nvPr/>
        </p:nvGrpSpPr>
        <p:grpSpPr>
          <a:xfrm>
            <a:off x="881365" y="1699996"/>
            <a:ext cx="2065565" cy="1437158"/>
            <a:chOff x="0" y="-47625"/>
            <a:chExt cx="544017" cy="378511"/>
          </a:xfrm>
        </p:grpSpPr>
        <p:sp>
          <p:nvSpPr>
            <p:cNvPr id="918" name="Google Shape;918;p17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7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" name="Google Shape;920;p17"/>
          <p:cNvGrpSpPr/>
          <p:nvPr/>
        </p:nvGrpSpPr>
        <p:grpSpPr>
          <a:xfrm>
            <a:off x="990940" y="1523929"/>
            <a:ext cx="2065565" cy="1437158"/>
            <a:chOff x="0" y="-47625"/>
            <a:chExt cx="544017" cy="378511"/>
          </a:xfrm>
        </p:grpSpPr>
        <p:sp>
          <p:nvSpPr>
            <p:cNvPr id="921" name="Google Shape;921;p17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7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3" name="Google Shape;923;p17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924" name="Google Shape;924;p17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925" name="Google Shape;925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7" name="Google Shape;927;p17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928" name="Google Shape;928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0" name="Google Shape;930;p17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931" name="Google Shape;931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3" name="Google Shape;933;p17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934" name="Google Shape;934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6" name="Google Shape;936;p17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937" name="Google Shape;937;p1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9" name="Google Shape;939;p17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940" name="Google Shape;940;p1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2" name="Google Shape;942;p17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943" name="Google Shape;943;p1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17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946" name="Google Shape;946;p1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8" name="Google Shape;948;p17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949" name="Google Shape;949;p1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1" name="Google Shape;951;p17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952" name="Google Shape;952;p1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953" name="Google Shape;953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5" name="Google Shape;955;p1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956" name="Google Shape;956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8" name="Google Shape;958;p1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959" name="Google Shape;959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1" name="Google Shape;961;p1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962" name="Google Shape;962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4" name="Google Shape;964;p1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965" name="Google Shape;965;p1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7" name="Google Shape;967;p1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968" name="Google Shape;968;p1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0" name="Google Shape;970;p1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971" name="Google Shape;971;p1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3" name="Google Shape;973;p1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974" name="Google Shape;974;p1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6" name="Google Shape;976;p1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977" name="Google Shape;977;p1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79" name="Google Shape;979;p17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980" name="Google Shape;980;p17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981" name="Google Shape;981;p1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3" name="Google Shape;983;p17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984" name="Google Shape;984;p1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1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6" name="Google Shape;986;p17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987" name="Google Shape;987;p17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17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9" name="Google Shape;989;p17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990" name="Google Shape;990;p17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17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2" name="Google Shape;992;p17"/>
          <p:cNvSpPr/>
          <p:nvPr/>
        </p:nvSpPr>
        <p:spPr>
          <a:xfrm>
            <a:off x="13291784" y="88544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4" y="0"/>
                </a:lnTo>
                <a:lnTo>
                  <a:pt x="836444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93" name="Google Shape;993;p17"/>
          <p:cNvSpPr txBox="1"/>
          <p:nvPr/>
        </p:nvSpPr>
        <p:spPr>
          <a:xfrm>
            <a:off x="3520387" y="1975376"/>
            <a:ext cx="949469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The Research Process and Steps</a:t>
            </a:r>
            <a:endParaRPr lang="en-US" sz="500" dirty="0"/>
          </a:p>
        </p:txBody>
      </p:sp>
      <p:sp>
        <p:nvSpPr>
          <p:cNvPr id="994" name="Google Shape;994;p17"/>
          <p:cNvSpPr txBox="1"/>
          <p:nvPr/>
        </p:nvSpPr>
        <p:spPr>
          <a:xfrm>
            <a:off x="1570644" y="1757124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/>
          </a:p>
        </p:txBody>
      </p:sp>
      <p:sp>
        <p:nvSpPr>
          <p:cNvPr id="995" name="Google Shape;995;p17"/>
          <p:cNvSpPr txBox="1"/>
          <p:nvPr/>
        </p:nvSpPr>
        <p:spPr>
          <a:xfrm>
            <a:off x="1025020" y="3260852"/>
            <a:ext cx="10937551" cy="517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Arimo"/>
                <a:ea typeface="Arimo"/>
                <a:cs typeface="Arimo"/>
                <a:sym typeface="Arimo"/>
              </a:rPr>
              <a:t>Decline in activity: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IQ" sz="2400" b="1" dirty="0">
                <a:solidFill>
                  <a:schemeClr val="tx1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r>
              <a:rPr lang="en-US" sz="2400" b="1" i="0" u="none" strike="noStrike" cap="none" dirty="0">
                <a:solidFill>
                  <a:schemeClr val="tx1"/>
                </a:solidFill>
                <a:latin typeface="Arimo"/>
                <a:ea typeface="Arimo"/>
                <a:cs typeface="Arimo"/>
                <a:sym typeface="Arimo"/>
              </a:rPr>
              <a:t>Users report fewer responses to questions.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IQ" sz="2400" b="1" dirty="0">
                <a:solidFill>
                  <a:schemeClr val="tx1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r>
              <a:rPr lang="en-US" sz="2400" b="1" i="0" u="none" strike="noStrike" cap="none" dirty="0">
                <a:solidFill>
                  <a:schemeClr val="tx1"/>
                </a:solidFill>
                <a:latin typeface="Arimo"/>
                <a:ea typeface="Arimo"/>
                <a:cs typeface="Arimo"/>
                <a:sym typeface="Arimo"/>
              </a:rPr>
              <a:t>Duplicate questions and outdated answers pile up.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1" i="0" u="none" strike="noStrike" cap="none" dirty="0">
              <a:solidFill>
                <a:schemeClr val="tx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42900" marR="0" lvl="0" indent="-3429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Arimo"/>
                <a:ea typeface="Arimo"/>
                <a:cs typeface="Arimo"/>
                <a:sym typeface="Arimo"/>
              </a:rPr>
              <a:t>Competition from AI: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IQ" sz="2400" b="1" dirty="0">
                <a:solidFill>
                  <a:schemeClr val="tx1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r>
              <a:rPr lang="en-US" sz="2400" b="1" i="0" u="none" strike="noStrike" cap="none" dirty="0">
                <a:solidFill>
                  <a:schemeClr val="tx1"/>
                </a:solidFill>
                <a:latin typeface="Arimo"/>
                <a:ea typeface="Arimo"/>
                <a:cs typeface="Arimo"/>
                <a:sym typeface="Arimo"/>
              </a:rPr>
              <a:t>ChatGPT provides instant, personalized answers without wait times.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IQ" sz="2400" b="1" dirty="0">
                <a:solidFill>
                  <a:schemeClr val="tx1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r>
              <a:rPr lang="en-US" sz="2400" b="1" i="0" u="none" strike="noStrike" cap="none" dirty="0">
                <a:solidFill>
                  <a:schemeClr val="tx1"/>
                </a:solidFill>
                <a:latin typeface="Arimo"/>
                <a:ea typeface="Arimo"/>
                <a:cs typeface="Arimo"/>
                <a:sym typeface="Arimo"/>
              </a:rPr>
              <a:t>AI avoids "gatekeeping" (e.g., downvotes for beginner questions).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1" i="0" u="none" strike="noStrike" cap="none" dirty="0">
              <a:solidFill>
                <a:schemeClr val="tx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42900" marR="0" lvl="0" indent="-3429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Arimo"/>
                <a:ea typeface="Arimo"/>
                <a:cs typeface="Arimo"/>
                <a:sym typeface="Arimo"/>
              </a:rPr>
              <a:t>Traffic drop: Stack Overflow's 2023 report shows a ~30% decline in visits.</a:t>
            </a:r>
            <a:endParaRPr lang="en-US" sz="2400" b="0" i="0" u="none" strike="noStrike" cap="none" dirty="0">
              <a:solidFill>
                <a:schemeClr val="tx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996" name="Google Shape;9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94825" y="2649237"/>
            <a:ext cx="4819825" cy="5867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>
          <a:extLst>
            <a:ext uri="{FF2B5EF4-FFF2-40B4-BE49-F238E27FC236}">
              <a16:creationId xmlns:a16="http://schemas.microsoft.com/office/drawing/2014/main" id="{314573D0-50F7-C9C1-FFD2-9E73CD34B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17">
            <a:extLst>
              <a:ext uri="{FF2B5EF4-FFF2-40B4-BE49-F238E27FC236}">
                <a16:creationId xmlns:a16="http://schemas.microsoft.com/office/drawing/2014/main" id="{854D8946-C677-82F8-1F51-4EF7E0AA7874}"/>
              </a:ext>
            </a:extLst>
          </p:cNvPr>
          <p:cNvGrpSpPr/>
          <p:nvPr/>
        </p:nvGrpSpPr>
        <p:grpSpPr>
          <a:xfrm>
            <a:off x="6566946" y="138947"/>
            <a:ext cx="2065565" cy="1437158"/>
            <a:chOff x="0" y="-47625"/>
            <a:chExt cx="544017" cy="378511"/>
          </a:xfrm>
        </p:grpSpPr>
        <p:sp>
          <p:nvSpPr>
            <p:cNvPr id="918" name="Google Shape;918;p17">
              <a:extLst>
                <a:ext uri="{FF2B5EF4-FFF2-40B4-BE49-F238E27FC236}">
                  <a16:creationId xmlns:a16="http://schemas.microsoft.com/office/drawing/2014/main" id="{FA01EEDA-3D29-D22B-E9FA-5F05A0D2686F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7">
              <a:extLst>
                <a:ext uri="{FF2B5EF4-FFF2-40B4-BE49-F238E27FC236}">
                  <a16:creationId xmlns:a16="http://schemas.microsoft.com/office/drawing/2014/main" id="{1C0A41B0-765D-F130-91D2-866FE56CEC69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" name="Google Shape;920;p17">
            <a:extLst>
              <a:ext uri="{FF2B5EF4-FFF2-40B4-BE49-F238E27FC236}">
                <a16:creationId xmlns:a16="http://schemas.microsoft.com/office/drawing/2014/main" id="{FAB90712-B85E-3733-B93C-140FF4EB8ED3}"/>
              </a:ext>
            </a:extLst>
          </p:cNvPr>
          <p:cNvGrpSpPr/>
          <p:nvPr/>
        </p:nvGrpSpPr>
        <p:grpSpPr>
          <a:xfrm>
            <a:off x="6676521" y="-37120"/>
            <a:ext cx="2065565" cy="1437158"/>
            <a:chOff x="0" y="-47625"/>
            <a:chExt cx="544017" cy="378511"/>
          </a:xfrm>
        </p:grpSpPr>
        <p:sp>
          <p:nvSpPr>
            <p:cNvPr id="921" name="Google Shape;921;p17">
              <a:extLst>
                <a:ext uri="{FF2B5EF4-FFF2-40B4-BE49-F238E27FC236}">
                  <a16:creationId xmlns:a16="http://schemas.microsoft.com/office/drawing/2014/main" id="{38E199E9-BC90-3C88-3537-C5B77BDBC363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7">
              <a:extLst>
                <a:ext uri="{FF2B5EF4-FFF2-40B4-BE49-F238E27FC236}">
                  <a16:creationId xmlns:a16="http://schemas.microsoft.com/office/drawing/2014/main" id="{378378B3-F623-7DBB-6123-DC24E7224950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3" name="Google Shape;923;p17">
            <a:extLst>
              <a:ext uri="{FF2B5EF4-FFF2-40B4-BE49-F238E27FC236}">
                <a16:creationId xmlns:a16="http://schemas.microsoft.com/office/drawing/2014/main" id="{E930E92C-D0AE-CF18-1FD2-128E82EB678C}"/>
              </a:ext>
            </a:extLst>
          </p:cNvPr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924" name="Google Shape;924;p17">
              <a:extLst>
                <a:ext uri="{FF2B5EF4-FFF2-40B4-BE49-F238E27FC236}">
                  <a16:creationId xmlns:a16="http://schemas.microsoft.com/office/drawing/2014/main" id="{69446FEA-B4FA-081D-8D44-05367C739612}"/>
                </a:ext>
              </a:extLst>
            </p:cNvPr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925" name="Google Shape;925;p17">
                <a:extLst>
                  <a:ext uri="{FF2B5EF4-FFF2-40B4-BE49-F238E27FC236}">
                    <a16:creationId xmlns:a16="http://schemas.microsoft.com/office/drawing/2014/main" id="{A8E0D913-D1BB-D253-E529-BFC9E78FD9B1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7">
                <a:extLst>
                  <a:ext uri="{FF2B5EF4-FFF2-40B4-BE49-F238E27FC236}">
                    <a16:creationId xmlns:a16="http://schemas.microsoft.com/office/drawing/2014/main" id="{8F6CCC4E-C50C-8A6D-07D2-E4574A16E0F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7" name="Google Shape;927;p17">
              <a:extLst>
                <a:ext uri="{FF2B5EF4-FFF2-40B4-BE49-F238E27FC236}">
                  <a16:creationId xmlns:a16="http://schemas.microsoft.com/office/drawing/2014/main" id="{9E48041B-FC5E-F143-715B-F04F878863C2}"/>
                </a:ext>
              </a:extLst>
            </p:cNvPr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928" name="Google Shape;928;p17">
                <a:extLst>
                  <a:ext uri="{FF2B5EF4-FFF2-40B4-BE49-F238E27FC236}">
                    <a16:creationId xmlns:a16="http://schemas.microsoft.com/office/drawing/2014/main" id="{EEEFA8BA-4C47-F1C1-680A-DA32379027E8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7">
                <a:extLst>
                  <a:ext uri="{FF2B5EF4-FFF2-40B4-BE49-F238E27FC236}">
                    <a16:creationId xmlns:a16="http://schemas.microsoft.com/office/drawing/2014/main" id="{3DF9D254-9C0B-484E-3E4C-8B30A39A77B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0" name="Google Shape;930;p17">
              <a:extLst>
                <a:ext uri="{FF2B5EF4-FFF2-40B4-BE49-F238E27FC236}">
                  <a16:creationId xmlns:a16="http://schemas.microsoft.com/office/drawing/2014/main" id="{8EE0AA12-BF33-7E8B-3FE2-EF6EE8B58878}"/>
                </a:ext>
              </a:extLst>
            </p:cNvPr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931" name="Google Shape;931;p17">
                <a:extLst>
                  <a:ext uri="{FF2B5EF4-FFF2-40B4-BE49-F238E27FC236}">
                    <a16:creationId xmlns:a16="http://schemas.microsoft.com/office/drawing/2014/main" id="{8DE4F761-4012-C016-8460-606C39D11A5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7">
                <a:extLst>
                  <a:ext uri="{FF2B5EF4-FFF2-40B4-BE49-F238E27FC236}">
                    <a16:creationId xmlns:a16="http://schemas.microsoft.com/office/drawing/2014/main" id="{33CEF3C1-3513-AE66-2BBC-678BC3F1D4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3" name="Google Shape;933;p17">
              <a:extLst>
                <a:ext uri="{FF2B5EF4-FFF2-40B4-BE49-F238E27FC236}">
                  <a16:creationId xmlns:a16="http://schemas.microsoft.com/office/drawing/2014/main" id="{0031E24B-2F18-705C-73FE-5321B8D289E7}"/>
                </a:ext>
              </a:extLst>
            </p:cNvPr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934" name="Google Shape;934;p17">
                <a:extLst>
                  <a:ext uri="{FF2B5EF4-FFF2-40B4-BE49-F238E27FC236}">
                    <a16:creationId xmlns:a16="http://schemas.microsoft.com/office/drawing/2014/main" id="{BE2191FE-1457-2B82-5FC7-4F90B582DC78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7">
                <a:extLst>
                  <a:ext uri="{FF2B5EF4-FFF2-40B4-BE49-F238E27FC236}">
                    <a16:creationId xmlns:a16="http://schemas.microsoft.com/office/drawing/2014/main" id="{66865C08-3D4E-97E5-7E92-A08342C60E2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6" name="Google Shape;936;p17">
              <a:extLst>
                <a:ext uri="{FF2B5EF4-FFF2-40B4-BE49-F238E27FC236}">
                  <a16:creationId xmlns:a16="http://schemas.microsoft.com/office/drawing/2014/main" id="{A6E337E7-A939-682D-A323-E1DD8216B4C6}"/>
                </a:ext>
              </a:extLst>
            </p:cNvPr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937" name="Google Shape;937;p17">
                <a:extLst>
                  <a:ext uri="{FF2B5EF4-FFF2-40B4-BE49-F238E27FC236}">
                    <a16:creationId xmlns:a16="http://schemas.microsoft.com/office/drawing/2014/main" id="{0A2F328C-C6D5-C58D-610A-F30F58361B80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7">
                <a:extLst>
                  <a:ext uri="{FF2B5EF4-FFF2-40B4-BE49-F238E27FC236}">
                    <a16:creationId xmlns:a16="http://schemas.microsoft.com/office/drawing/2014/main" id="{DF02FAE4-6CCB-DDB6-BB65-BAFAC4E5908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9" name="Google Shape;939;p17">
              <a:extLst>
                <a:ext uri="{FF2B5EF4-FFF2-40B4-BE49-F238E27FC236}">
                  <a16:creationId xmlns:a16="http://schemas.microsoft.com/office/drawing/2014/main" id="{08BFCFA1-F114-D914-1841-EC77BF3FE019}"/>
                </a:ext>
              </a:extLst>
            </p:cNvPr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940" name="Google Shape;940;p17">
                <a:extLst>
                  <a:ext uri="{FF2B5EF4-FFF2-40B4-BE49-F238E27FC236}">
                    <a16:creationId xmlns:a16="http://schemas.microsoft.com/office/drawing/2014/main" id="{DDDCA4B2-4A15-926D-DA42-81EEBCE6A11F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7">
                <a:extLst>
                  <a:ext uri="{FF2B5EF4-FFF2-40B4-BE49-F238E27FC236}">
                    <a16:creationId xmlns:a16="http://schemas.microsoft.com/office/drawing/2014/main" id="{6835A5FE-0ECA-3996-3471-A8F7189CA97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2" name="Google Shape;942;p17">
              <a:extLst>
                <a:ext uri="{FF2B5EF4-FFF2-40B4-BE49-F238E27FC236}">
                  <a16:creationId xmlns:a16="http://schemas.microsoft.com/office/drawing/2014/main" id="{048A4564-D623-1F6D-FDD8-C00B48AC465C}"/>
                </a:ext>
              </a:extLst>
            </p:cNvPr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943" name="Google Shape;943;p17">
                <a:extLst>
                  <a:ext uri="{FF2B5EF4-FFF2-40B4-BE49-F238E27FC236}">
                    <a16:creationId xmlns:a16="http://schemas.microsoft.com/office/drawing/2014/main" id="{D494E53E-4583-A127-0171-B450F5B52637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7">
                <a:extLst>
                  <a:ext uri="{FF2B5EF4-FFF2-40B4-BE49-F238E27FC236}">
                    <a16:creationId xmlns:a16="http://schemas.microsoft.com/office/drawing/2014/main" id="{B9E013EC-FEA9-2539-1C46-E62CBCE18DD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17">
              <a:extLst>
                <a:ext uri="{FF2B5EF4-FFF2-40B4-BE49-F238E27FC236}">
                  <a16:creationId xmlns:a16="http://schemas.microsoft.com/office/drawing/2014/main" id="{F627C817-2821-9DF2-F28A-7D809E297E85}"/>
                </a:ext>
              </a:extLst>
            </p:cNvPr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946" name="Google Shape;946;p17">
                <a:extLst>
                  <a:ext uri="{FF2B5EF4-FFF2-40B4-BE49-F238E27FC236}">
                    <a16:creationId xmlns:a16="http://schemas.microsoft.com/office/drawing/2014/main" id="{6D2773BC-8B5C-4DD9-C518-AF8F741E7409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7">
                <a:extLst>
                  <a:ext uri="{FF2B5EF4-FFF2-40B4-BE49-F238E27FC236}">
                    <a16:creationId xmlns:a16="http://schemas.microsoft.com/office/drawing/2014/main" id="{04C48D29-950B-6C1A-EA60-9203E861BFC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8" name="Google Shape;948;p17">
              <a:extLst>
                <a:ext uri="{FF2B5EF4-FFF2-40B4-BE49-F238E27FC236}">
                  <a16:creationId xmlns:a16="http://schemas.microsoft.com/office/drawing/2014/main" id="{E9FA2EBE-1C9A-7EBA-456A-8AFE5FBD62C7}"/>
                </a:ext>
              </a:extLst>
            </p:cNvPr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949" name="Google Shape;949;p17">
                <a:extLst>
                  <a:ext uri="{FF2B5EF4-FFF2-40B4-BE49-F238E27FC236}">
                    <a16:creationId xmlns:a16="http://schemas.microsoft.com/office/drawing/2014/main" id="{F61A094A-3A9E-7A71-74C7-00D0C210AB11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7">
                <a:extLst>
                  <a:ext uri="{FF2B5EF4-FFF2-40B4-BE49-F238E27FC236}">
                    <a16:creationId xmlns:a16="http://schemas.microsoft.com/office/drawing/2014/main" id="{7134592D-829D-201F-88A4-91F6B729E81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1" name="Google Shape;951;p17">
            <a:extLst>
              <a:ext uri="{FF2B5EF4-FFF2-40B4-BE49-F238E27FC236}">
                <a16:creationId xmlns:a16="http://schemas.microsoft.com/office/drawing/2014/main" id="{2DF9D68C-5F8A-26A5-C6CF-950F6A97B10E}"/>
              </a:ext>
            </a:extLst>
          </p:cNvPr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952" name="Google Shape;952;p17">
              <a:extLst>
                <a:ext uri="{FF2B5EF4-FFF2-40B4-BE49-F238E27FC236}">
                  <a16:creationId xmlns:a16="http://schemas.microsoft.com/office/drawing/2014/main" id="{7CBE7B9D-6F06-F8F5-1B98-18A34E238D52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953" name="Google Shape;953;p17">
                <a:extLst>
                  <a:ext uri="{FF2B5EF4-FFF2-40B4-BE49-F238E27FC236}">
                    <a16:creationId xmlns:a16="http://schemas.microsoft.com/office/drawing/2014/main" id="{CDA744F2-729C-1DB6-5B3D-592659BDF212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7">
                <a:extLst>
                  <a:ext uri="{FF2B5EF4-FFF2-40B4-BE49-F238E27FC236}">
                    <a16:creationId xmlns:a16="http://schemas.microsoft.com/office/drawing/2014/main" id="{74F5A697-819F-B117-ABC8-5B921F84E7F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5" name="Google Shape;955;p17">
              <a:extLst>
                <a:ext uri="{FF2B5EF4-FFF2-40B4-BE49-F238E27FC236}">
                  <a16:creationId xmlns:a16="http://schemas.microsoft.com/office/drawing/2014/main" id="{FA03EB32-2433-C9AB-EFBB-D904014062D6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956" name="Google Shape;956;p17">
                <a:extLst>
                  <a:ext uri="{FF2B5EF4-FFF2-40B4-BE49-F238E27FC236}">
                    <a16:creationId xmlns:a16="http://schemas.microsoft.com/office/drawing/2014/main" id="{88ADD319-3D17-7218-C492-ABC87B426219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7">
                <a:extLst>
                  <a:ext uri="{FF2B5EF4-FFF2-40B4-BE49-F238E27FC236}">
                    <a16:creationId xmlns:a16="http://schemas.microsoft.com/office/drawing/2014/main" id="{559785A3-671B-CC47-573F-F4E7D794725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8" name="Google Shape;958;p17">
              <a:extLst>
                <a:ext uri="{FF2B5EF4-FFF2-40B4-BE49-F238E27FC236}">
                  <a16:creationId xmlns:a16="http://schemas.microsoft.com/office/drawing/2014/main" id="{7A61D7E7-1CB4-DB03-4782-35190FE225C0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959" name="Google Shape;959;p17">
                <a:extLst>
                  <a:ext uri="{FF2B5EF4-FFF2-40B4-BE49-F238E27FC236}">
                    <a16:creationId xmlns:a16="http://schemas.microsoft.com/office/drawing/2014/main" id="{5761AE13-679B-BBA7-73F0-8F8761B16A82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7">
                <a:extLst>
                  <a:ext uri="{FF2B5EF4-FFF2-40B4-BE49-F238E27FC236}">
                    <a16:creationId xmlns:a16="http://schemas.microsoft.com/office/drawing/2014/main" id="{89DC0320-5619-7757-9436-B8FEF85B6E0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1" name="Google Shape;961;p17">
              <a:extLst>
                <a:ext uri="{FF2B5EF4-FFF2-40B4-BE49-F238E27FC236}">
                  <a16:creationId xmlns:a16="http://schemas.microsoft.com/office/drawing/2014/main" id="{DC5D5E1F-DE38-93AF-6F72-66A08573B230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962" name="Google Shape;962;p17">
                <a:extLst>
                  <a:ext uri="{FF2B5EF4-FFF2-40B4-BE49-F238E27FC236}">
                    <a16:creationId xmlns:a16="http://schemas.microsoft.com/office/drawing/2014/main" id="{4A06F8C4-AFA8-C4AC-6922-B4D2CF3175C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7">
                <a:extLst>
                  <a:ext uri="{FF2B5EF4-FFF2-40B4-BE49-F238E27FC236}">
                    <a16:creationId xmlns:a16="http://schemas.microsoft.com/office/drawing/2014/main" id="{22E7E954-4572-48C7-D476-7FCBA0E7A03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4" name="Google Shape;964;p17">
              <a:extLst>
                <a:ext uri="{FF2B5EF4-FFF2-40B4-BE49-F238E27FC236}">
                  <a16:creationId xmlns:a16="http://schemas.microsoft.com/office/drawing/2014/main" id="{3AE82986-19ED-D8BB-F772-6396B837D67C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965" name="Google Shape;965;p17">
                <a:extLst>
                  <a:ext uri="{FF2B5EF4-FFF2-40B4-BE49-F238E27FC236}">
                    <a16:creationId xmlns:a16="http://schemas.microsoft.com/office/drawing/2014/main" id="{27FE4A17-5B1E-2B67-0455-28DC41F46A58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7">
                <a:extLst>
                  <a:ext uri="{FF2B5EF4-FFF2-40B4-BE49-F238E27FC236}">
                    <a16:creationId xmlns:a16="http://schemas.microsoft.com/office/drawing/2014/main" id="{7A8A1AB4-506E-FAFE-CCE7-72A0CCBEE04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7" name="Google Shape;967;p17">
              <a:extLst>
                <a:ext uri="{FF2B5EF4-FFF2-40B4-BE49-F238E27FC236}">
                  <a16:creationId xmlns:a16="http://schemas.microsoft.com/office/drawing/2014/main" id="{6D6C3030-396B-4732-C6CD-69A74D639D7E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968" name="Google Shape;968;p17">
                <a:extLst>
                  <a:ext uri="{FF2B5EF4-FFF2-40B4-BE49-F238E27FC236}">
                    <a16:creationId xmlns:a16="http://schemas.microsoft.com/office/drawing/2014/main" id="{00D009A3-4876-47BF-A2B1-508EDB2E5501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7">
                <a:extLst>
                  <a:ext uri="{FF2B5EF4-FFF2-40B4-BE49-F238E27FC236}">
                    <a16:creationId xmlns:a16="http://schemas.microsoft.com/office/drawing/2014/main" id="{0B8EB8AC-8B99-9D29-B614-C45D7AC6311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0" name="Google Shape;970;p17">
              <a:extLst>
                <a:ext uri="{FF2B5EF4-FFF2-40B4-BE49-F238E27FC236}">
                  <a16:creationId xmlns:a16="http://schemas.microsoft.com/office/drawing/2014/main" id="{4DA2DC51-AB5A-F2A3-927C-D907097B2488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971" name="Google Shape;971;p17">
                <a:extLst>
                  <a:ext uri="{FF2B5EF4-FFF2-40B4-BE49-F238E27FC236}">
                    <a16:creationId xmlns:a16="http://schemas.microsoft.com/office/drawing/2014/main" id="{57FDCB75-F2C1-90E7-FBF0-1D6A14DBF9D1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7">
                <a:extLst>
                  <a:ext uri="{FF2B5EF4-FFF2-40B4-BE49-F238E27FC236}">
                    <a16:creationId xmlns:a16="http://schemas.microsoft.com/office/drawing/2014/main" id="{BD6B6428-ABD9-FCB4-73D6-AA3D30127DE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3" name="Google Shape;973;p17">
              <a:extLst>
                <a:ext uri="{FF2B5EF4-FFF2-40B4-BE49-F238E27FC236}">
                  <a16:creationId xmlns:a16="http://schemas.microsoft.com/office/drawing/2014/main" id="{1FA7739E-683F-42F7-5100-2A7905C5B043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974" name="Google Shape;974;p17">
                <a:extLst>
                  <a:ext uri="{FF2B5EF4-FFF2-40B4-BE49-F238E27FC236}">
                    <a16:creationId xmlns:a16="http://schemas.microsoft.com/office/drawing/2014/main" id="{213A2360-0D45-C417-BAF1-44B184F7DEC2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7">
                <a:extLst>
                  <a:ext uri="{FF2B5EF4-FFF2-40B4-BE49-F238E27FC236}">
                    <a16:creationId xmlns:a16="http://schemas.microsoft.com/office/drawing/2014/main" id="{EE1D98A0-83FA-8EDF-2897-FAE7591AA5E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6" name="Google Shape;976;p17">
              <a:extLst>
                <a:ext uri="{FF2B5EF4-FFF2-40B4-BE49-F238E27FC236}">
                  <a16:creationId xmlns:a16="http://schemas.microsoft.com/office/drawing/2014/main" id="{DF18DD26-B0D0-28BC-83FD-328B36E87F96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977" name="Google Shape;977;p17">
                <a:extLst>
                  <a:ext uri="{FF2B5EF4-FFF2-40B4-BE49-F238E27FC236}">
                    <a16:creationId xmlns:a16="http://schemas.microsoft.com/office/drawing/2014/main" id="{F25DAB5E-C0A7-6ECB-B978-80110AC15128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7">
                <a:extLst>
                  <a:ext uri="{FF2B5EF4-FFF2-40B4-BE49-F238E27FC236}">
                    <a16:creationId xmlns:a16="http://schemas.microsoft.com/office/drawing/2014/main" id="{D82762BB-A56C-9DF6-FB49-36117103A7D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79" name="Google Shape;979;p17">
            <a:extLst>
              <a:ext uri="{FF2B5EF4-FFF2-40B4-BE49-F238E27FC236}">
                <a16:creationId xmlns:a16="http://schemas.microsoft.com/office/drawing/2014/main" id="{8B99F216-E6C2-12E7-6059-64A9AA99C614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980" name="Google Shape;980;p17">
              <a:extLst>
                <a:ext uri="{FF2B5EF4-FFF2-40B4-BE49-F238E27FC236}">
                  <a16:creationId xmlns:a16="http://schemas.microsoft.com/office/drawing/2014/main" id="{18C0F419-26C1-7CD3-3080-E4B1E410E42E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981" name="Google Shape;981;p17">
                <a:extLst>
                  <a:ext uri="{FF2B5EF4-FFF2-40B4-BE49-F238E27FC236}">
                    <a16:creationId xmlns:a16="http://schemas.microsoft.com/office/drawing/2014/main" id="{A0FB23AC-22EF-0629-D369-645ABB9513CE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7">
                <a:extLst>
                  <a:ext uri="{FF2B5EF4-FFF2-40B4-BE49-F238E27FC236}">
                    <a16:creationId xmlns:a16="http://schemas.microsoft.com/office/drawing/2014/main" id="{51C2CE89-D9B7-538A-7AAD-DEA4264C635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3" name="Google Shape;983;p17">
              <a:extLst>
                <a:ext uri="{FF2B5EF4-FFF2-40B4-BE49-F238E27FC236}">
                  <a16:creationId xmlns:a16="http://schemas.microsoft.com/office/drawing/2014/main" id="{5552FE04-E6DB-D2E6-EA78-C03AEE40BA58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984" name="Google Shape;984;p17">
                <a:extLst>
                  <a:ext uri="{FF2B5EF4-FFF2-40B4-BE49-F238E27FC236}">
                    <a16:creationId xmlns:a16="http://schemas.microsoft.com/office/drawing/2014/main" id="{90982622-9126-DA4D-0912-7C4FFF259D59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17">
                <a:extLst>
                  <a:ext uri="{FF2B5EF4-FFF2-40B4-BE49-F238E27FC236}">
                    <a16:creationId xmlns:a16="http://schemas.microsoft.com/office/drawing/2014/main" id="{C20A70B4-4AE7-2E5C-E29A-F9ACD3D203E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6" name="Google Shape;986;p17">
              <a:extLst>
                <a:ext uri="{FF2B5EF4-FFF2-40B4-BE49-F238E27FC236}">
                  <a16:creationId xmlns:a16="http://schemas.microsoft.com/office/drawing/2014/main" id="{AC8B5075-9984-90FE-4C7A-EB0A53BADE06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987" name="Google Shape;987;p17">
                <a:extLst>
                  <a:ext uri="{FF2B5EF4-FFF2-40B4-BE49-F238E27FC236}">
                    <a16:creationId xmlns:a16="http://schemas.microsoft.com/office/drawing/2014/main" id="{EDE38CB1-50AD-3908-583C-188CF2695787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17">
                <a:extLst>
                  <a:ext uri="{FF2B5EF4-FFF2-40B4-BE49-F238E27FC236}">
                    <a16:creationId xmlns:a16="http://schemas.microsoft.com/office/drawing/2014/main" id="{D25748EE-C863-0E30-A185-B8C90CAC80D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9" name="Google Shape;989;p17">
              <a:extLst>
                <a:ext uri="{FF2B5EF4-FFF2-40B4-BE49-F238E27FC236}">
                  <a16:creationId xmlns:a16="http://schemas.microsoft.com/office/drawing/2014/main" id="{FA5BC503-BACB-D2CB-E838-5A74994C6DC5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990" name="Google Shape;990;p17">
                <a:extLst>
                  <a:ext uri="{FF2B5EF4-FFF2-40B4-BE49-F238E27FC236}">
                    <a16:creationId xmlns:a16="http://schemas.microsoft.com/office/drawing/2014/main" id="{6D1A2EF4-0205-A202-0884-166B149F66A2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17">
                <a:extLst>
                  <a:ext uri="{FF2B5EF4-FFF2-40B4-BE49-F238E27FC236}">
                    <a16:creationId xmlns:a16="http://schemas.microsoft.com/office/drawing/2014/main" id="{F6E7A618-CE16-DF43-25E1-757900254D8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3" name="Google Shape;993;p17">
            <a:extLst>
              <a:ext uri="{FF2B5EF4-FFF2-40B4-BE49-F238E27FC236}">
                <a16:creationId xmlns:a16="http://schemas.microsoft.com/office/drawing/2014/main" id="{11553F60-844F-070D-7CAC-3EB6623FF761}"/>
              </a:ext>
            </a:extLst>
          </p:cNvPr>
          <p:cNvSpPr txBox="1"/>
          <p:nvPr/>
        </p:nvSpPr>
        <p:spPr>
          <a:xfrm>
            <a:off x="8991022" y="432347"/>
            <a:ext cx="9494691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The Research Process and Steps</a:t>
            </a:r>
            <a:endParaRPr lang="en-US" sz="500" dirty="0"/>
          </a:p>
        </p:txBody>
      </p:sp>
      <p:sp>
        <p:nvSpPr>
          <p:cNvPr id="994" name="Google Shape;994;p17">
            <a:extLst>
              <a:ext uri="{FF2B5EF4-FFF2-40B4-BE49-F238E27FC236}">
                <a16:creationId xmlns:a16="http://schemas.microsoft.com/office/drawing/2014/main" id="{807A4036-603C-B54C-275F-74EA6859CEFC}"/>
              </a:ext>
            </a:extLst>
          </p:cNvPr>
          <p:cNvSpPr txBox="1"/>
          <p:nvPr/>
        </p:nvSpPr>
        <p:spPr>
          <a:xfrm>
            <a:off x="7256225" y="196075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/>
          </a:p>
        </p:txBody>
      </p:sp>
      <p:pic>
        <p:nvPicPr>
          <p:cNvPr id="3" name="Picture 2" descr="A diagram of a research process&#10;&#10;AI-generated content may be incorrect.">
            <a:extLst>
              <a:ext uri="{FF2B5EF4-FFF2-40B4-BE49-F238E27FC236}">
                <a16:creationId xmlns:a16="http://schemas.microsoft.com/office/drawing/2014/main" id="{EE3B4DEE-6B13-9CD4-03DB-AF4B2D883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040" y="1845581"/>
            <a:ext cx="6799963" cy="679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30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/>
          <p:cNvSpPr txBox="1"/>
          <p:nvPr/>
        </p:nvSpPr>
        <p:spPr>
          <a:xfrm>
            <a:off x="2490177" y="1896242"/>
            <a:ext cx="88326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The Future of Q&amp;A Sites</a:t>
            </a:r>
            <a:endParaRPr lang="en-US" sz="900" dirty="0"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1" name="Google Shape;821;p15"/>
          <p:cNvGrpSpPr/>
          <p:nvPr/>
        </p:nvGrpSpPr>
        <p:grpSpPr>
          <a:xfrm>
            <a:off x="11381524" y="1620877"/>
            <a:ext cx="5650428" cy="6554986"/>
            <a:chOff x="0" y="-47625"/>
            <a:chExt cx="1440048" cy="1670580"/>
          </a:xfrm>
        </p:grpSpPr>
        <p:sp>
          <p:nvSpPr>
            <p:cNvPr id="822" name="Google Shape;822;p15"/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4" name="Google Shape;824;p15"/>
          <p:cNvSpPr txBox="1"/>
          <p:nvPr/>
        </p:nvSpPr>
        <p:spPr>
          <a:xfrm>
            <a:off x="732780" y="3337545"/>
            <a:ext cx="10429651" cy="663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Adapt or perish: Q&amp;A sites must integrate AI (e.g., Stack Overflow's "Overflow AI" initiative).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Human + AI synergy: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IQ" sz="2800" b="1" dirty="0">
                <a:latin typeface="Arimo"/>
                <a:ea typeface="Arimo"/>
                <a:cs typeface="Arimo"/>
                <a:sym typeface="Arimo"/>
              </a:rPr>
              <a:t>	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AI handles quick answers; humans curate nuanced </a:t>
            </a:r>
            <a:r>
              <a:rPr lang="ar-IQ" sz="28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discussions.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IQ" sz="2800" b="1" dirty="0">
                <a:latin typeface="Arimo"/>
                <a:ea typeface="Arimo"/>
                <a:cs typeface="Arimo"/>
                <a:sym typeface="Arimo"/>
              </a:rPr>
              <a:t>	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Platforms could focus on community-building beyond </a:t>
            </a:r>
            <a:r>
              <a:rPr lang="ar-IQ" sz="28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Q&amp;A.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Final thought: ChatGPT isn't killing Q&amp;A—it's forcing evolution.</a:t>
            </a:r>
            <a:endParaRPr lang="en-US" sz="2800" b="0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825" name="Google Shape;825;p15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26" name="Google Shape;826;p15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27" name="Google Shape;827;p1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5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5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830" name="Google Shape;830;p1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5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5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833" name="Google Shape;833;p15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5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5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836" name="Google Shape;836;p15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5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838" name="Google Shape;8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1125" y="1519200"/>
            <a:ext cx="5851051" cy="6442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917;p17">
            <a:extLst>
              <a:ext uri="{FF2B5EF4-FFF2-40B4-BE49-F238E27FC236}">
                <a16:creationId xmlns:a16="http://schemas.microsoft.com/office/drawing/2014/main" id="{90F9A0C8-DAC8-F664-51A7-C50544F86841}"/>
              </a:ext>
            </a:extLst>
          </p:cNvPr>
          <p:cNvGrpSpPr/>
          <p:nvPr/>
        </p:nvGrpSpPr>
        <p:grpSpPr>
          <a:xfrm>
            <a:off x="256290" y="1650490"/>
            <a:ext cx="2065565" cy="1437158"/>
            <a:chOff x="0" y="-47625"/>
            <a:chExt cx="544017" cy="378511"/>
          </a:xfrm>
        </p:grpSpPr>
        <p:sp>
          <p:nvSpPr>
            <p:cNvPr id="4" name="Google Shape;918;p17">
              <a:extLst>
                <a:ext uri="{FF2B5EF4-FFF2-40B4-BE49-F238E27FC236}">
                  <a16:creationId xmlns:a16="http://schemas.microsoft.com/office/drawing/2014/main" id="{875F1A2F-E9B5-3B50-483A-EC105E2E0331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19;p17">
              <a:extLst>
                <a:ext uri="{FF2B5EF4-FFF2-40B4-BE49-F238E27FC236}">
                  <a16:creationId xmlns:a16="http://schemas.microsoft.com/office/drawing/2014/main" id="{CC8C09FF-E62E-2171-774D-B260A0A72F75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920;p17">
            <a:extLst>
              <a:ext uri="{FF2B5EF4-FFF2-40B4-BE49-F238E27FC236}">
                <a16:creationId xmlns:a16="http://schemas.microsoft.com/office/drawing/2014/main" id="{F111C947-E2F2-E5B2-BAA6-1A7E1364A02B}"/>
              </a:ext>
            </a:extLst>
          </p:cNvPr>
          <p:cNvGrpSpPr/>
          <p:nvPr/>
        </p:nvGrpSpPr>
        <p:grpSpPr>
          <a:xfrm>
            <a:off x="365865" y="1474423"/>
            <a:ext cx="2065565" cy="1437158"/>
            <a:chOff x="0" y="-47625"/>
            <a:chExt cx="544017" cy="378511"/>
          </a:xfrm>
        </p:grpSpPr>
        <p:sp>
          <p:nvSpPr>
            <p:cNvPr id="7" name="Google Shape;921;p17">
              <a:extLst>
                <a:ext uri="{FF2B5EF4-FFF2-40B4-BE49-F238E27FC236}">
                  <a16:creationId xmlns:a16="http://schemas.microsoft.com/office/drawing/2014/main" id="{30CAAD15-ADC6-7B70-11B7-A3A137C715B1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22;p17">
              <a:extLst>
                <a:ext uri="{FF2B5EF4-FFF2-40B4-BE49-F238E27FC236}">
                  <a16:creationId xmlns:a16="http://schemas.microsoft.com/office/drawing/2014/main" id="{9A3576BB-9200-1CA1-68AE-3B3821E17DDB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994;p17">
            <a:extLst>
              <a:ext uri="{FF2B5EF4-FFF2-40B4-BE49-F238E27FC236}">
                <a16:creationId xmlns:a16="http://schemas.microsoft.com/office/drawing/2014/main" id="{41CB08CF-0833-2C2C-AD3D-E4F5353A8674}"/>
              </a:ext>
            </a:extLst>
          </p:cNvPr>
          <p:cNvSpPr txBox="1"/>
          <p:nvPr/>
        </p:nvSpPr>
        <p:spPr>
          <a:xfrm>
            <a:off x="945569" y="1707618"/>
            <a:ext cx="1485861" cy="145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28"/>
          <p:cNvSpPr/>
          <p:nvPr/>
        </p:nvSpPr>
        <p:spPr>
          <a:xfrm>
            <a:off x="13877472" y="1581954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67" name="Google Shape;1767;p28"/>
          <p:cNvSpPr txBox="1"/>
          <p:nvPr/>
        </p:nvSpPr>
        <p:spPr>
          <a:xfrm>
            <a:off x="1028700" y="1035454"/>
            <a:ext cx="10026433" cy="190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RESOURCE PAGE</a:t>
            </a:r>
            <a:endParaRPr dirty="0"/>
          </a:p>
        </p:txBody>
      </p:sp>
      <p:sp>
        <p:nvSpPr>
          <p:cNvPr id="1769" name="Google Shape;1769;p28"/>
          <p:cNvSpPr txBox="1"/>
          <p:nvPr/>
        </p:nvSpPr>
        <p:spPr>
          <a:xfrm>
            <a:off x="1036327" y="3902262"/>
            <a:ext cx="9810772" cy="418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Google Sans"/>
              </a:rPr>
              <a:t>What is Vibe Coding? </a:t>
            </a:r>
            <a:r>
              <a:rPr lang="en-US" sz="2800" dirty="0">
                <a:latin typeface="Google Sans"/>
              </a:rPr>
              <a:t>From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Google Sans"/>
              </a:rPr>
              <a:t>IBM</a:t>
            </a:r>
            <a:r>
              <a:rPr lang="ar-IQ" sz="2800" b="0" i="0" u="none" strike="noStrike" dirty="0">
                <a:solidFill>
                  <a:srgbClr val="000000"/>
                </a:solidFill>
                <a:effectLst/>
                <a:latin typeface="Google Sans"/>
              </a:rPr>
              <a:t> </a:t>
            </a:r>
            <a:r>
              <a:rPr lang="en-US" sz="2800" b="0" i="0" u="sng" strike="noStrike" dirty="0">
                <a:solidFill>
                  <a:srgbClr val="0000EE"/>
                </a:solidFill>
                <a:effectLst/>
                <a:latin typeface="Google Sans"/>
                <a:hlinkClick r:id="rId4"/>
              </a:rPr>
              <a:t>https://stackoverflow.com/questions</a:t>
            </a:r>
            <a:endParaRPr lang="en-US" sz="2800" b="0" i="0" u="sng" strike="noStrike" dirty="0">
              <a:solidFill>
                <a:srgbClr val="0000EE"/>
              </a:solidFill>
              <a:effectLst/>
              <a:latin typeface="Google Sans"/>
            </a:endParaRPr>
          </a:p>
          <a:p>
            <a:pPr rtl="0" fontAlgn="base"/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/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Google Sans"/>
              </a:rPr>
              <a:t>2.blog.replit.com</a:t>
            </a:r>
          </a:p>
          <a:p>
            <a:pPr rtl="0" fontAlgn="base"/>
            <a:r>
              <a:rPr lang="en-US" sz="2800" b="0" i="0" u="sng" strike="noStrike" dirty="0">
                <a:solidFill>
                  <a:srgbClr val="0000EE"/>
                </a:solidFill>
                <a:effectLst/>
                <a:latin typeface="Google Sans"/>
                <a:hlinkClick r:id="rId5"/>
              </a:rPr>
              <a:t>https://www.similarweb.com/corp/ourdata/</a:t>
            </a:r>
            <a:endParaRPr lang="en-US" sz="2800" b="0" i="0" u="sng" strike="noStrike" dirty="0">
              <a:solidFill>
                <a:srgbClr val="0000EE"/>
              </a:solidFill>
              <a:effectLst/>
              <a:latin typeface="Google Sans"/>
            </a:endParaRPr>
          </a:p>
          <a:p>
            <a:pPr rtl="0" fontAlgn="base"/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/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Google Sans"/>
              </a:rPr>
              <a:t>3.tiiny.host</a:t>
            </a:r>
          </a:p>
          <a:p>
            <a:pPr rtl="0" fontAlgn="base"/>
            <a:r>
              <a:rPr lang="en-US" sz="2800" b="0" i="0" u="sng" strike="noStrike" dirty="0">
                <a:solidFill>
                  <a:srgbClr val="0000EE"/>
                </a:solidFill>
                <a:effectLst/>
                <a:latin typeface="Google Sans"/>
                <a:hlinkClick r:id="rId6"/>
              </a:rPr>
              <a:t>https://www.purdue.edu/newsroom/2023/Q3/chatgpt-outperforms-stack-overflow-in-coding-answers-study-finds/</a:t>
            </a:r>
            <a:endParaRPr lang="en-US" sz="2800" b="0" i="0" u="sng" strike="noStrike" dirty="0">
              <a:solidFill>
                <a:srgbClr val="0000EE"/>
              </a:solidFill>
              <a:effectLst/>
              <a:latin typeface="Google Sans"/>
            </a:endParaRPr>
          </a:p>
          <a:p>
            <a:pPr rtl="0" fontAlgn="base"/>
            <a:endParaRPr sz="2000" dirty="0"/>
          </a:p>
        </p:txBody>
      </p:sp>
      <p:grpSp>
        <p:nvGrpSpPr>
          <p:cNvPr id="1771" name="Google Shape;1771;p28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772" name="Google Shape;1772;p28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773" name="Google Shape;1773;p2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28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5" name="Google Shape;1775;p28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776" name="Google Shape;1776;p2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28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8" name="Google Shape;1778;p28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779" name="Google Shape;1779;p28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28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1" name="Google Shape;1781;p28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782" name="Google Shape;1782;p28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28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784" name="Google Shape;178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35417" y="1647750"/>
            <a:ext cx="2016358" cy="13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347151" y="1577550"/>
            <a:ext cx="1457336" cy="13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352345" y="3471045"/>
            <a:ext cx="1226075" cy="12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17375" y="3283131"/>
            <a:ext cx="1141250" cy="1384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713926" y="3283125"/>
            <a:ext cx="2161347" cy="12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502400" y="5284241"/>
            <a:ext cx="1019375" cy="91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890650" y="5155417"/>
            <a:ext cx="991750" cy="100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4345413" y="5132452"/>
            <a:ext cx="977025" cy="995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5634113" y="5074737"/>
            <a:ext cx="1031600" cy="1019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2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1433351" y="6657245"/>
            <a:ext cx="1067575" cy="86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2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954213" y="6647320"/>
            <a:ext cx="1067575" cy="103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2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4355399" y="6591071"/>
            <a:ext cx="991750" cy="111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2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5654613" y="6608425"/>
            <a:ext cx="990625" cy="108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2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424700" y="7949564"/>
            <a:ext cx="1067550" cy="1093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2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2837621" y="7962746"/>
            <a:ext cx="1067575" cy="10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p2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4283021" y="8030136"/>
            <a:ext cx="908078" cy="10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2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5568925" y="7978184"/>
            <a:ext cx="977000" cy="1065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7"/>
          <p:cNvSpPr/>
          <p:nvPr/>
        </p:nvSpPr>
        <p:spPr>
          <a:xfrm>
            <a:off x="13785666" y="4174220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91" name="Google Shape;1691;p27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692" name="Google Shape;1692;p27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693" name="Google Shape;1693;p2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5" name="Google Shape;1695;p27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696" name="Google Shape;1696;p2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2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8" name="Google Shape;1698;p27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699" name="Google Shape;1699;p27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7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1" name="Google Shape;1701;p27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702" name="Google Shape;1702;p27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7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04" name="Google Shape;1704;p27"/>
          <p:cNvSpPr txBox="1"/>
          <p:nvPr/>
        </p:nvSpPr>
        <p:spPr>
          <a:xfrm>
            <a:off x="1028700" y="726150"/>
            <a:ext cx="8789897" cy="190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  <a:endParaRPr/>
          </a:p>
        </p:txBody>
      </p:sp>
      <p:grpSp>
        <p:nvGrpSpPr>
          <p:cNvPr id="1705" name="Google Shape;1705;p27"/>
          <p:cNvGrpSpPr/>
          <p:nvPr/>
        </p:nvGrpSpPr>
        <p:grpSpPr>
          <a:xfrm rot="10800000">
            <a:off x="8571723" y="933313"/>
            <a:ext cx="5851054" cy="1309820"/>
            <a:chOff x="0" y="0"/>
            <a:chExt cx="7801405" cy="1746426"/>
          </a:xfrm>
        </p:grpSpPr>
        <p:grpSp>
          <p:nvGrpSpPr>
            <p:cNvPr id="1706" name="Google Shape;1706;p2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707" name="Google Shape;1707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9" name="Google Shape;1709;p2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710" name="Google Shape;1710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2" name="Google Shape;1712;p2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713" name="Google Shape;1713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5" name="Google Shape;1715;p2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716" name="Google Shape;1716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8" name="Google Shape;1718;p2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719" name="Google Shape;1719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1" name="Google Shape;1721;p2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722" name="Google Shape;1722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4" name="Google Shape;1724;p2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725" name="Google Shape;1725;p2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2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7" name="Google Shape;1727;p2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728" name="Google Shape;1728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0" name="Google Shape;1730;p2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731" name="Google Shape;1731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3" name="Google Shape;1733;p27"/>
          <p:cNvGrpSpPr/>
          <p:nvPr/>
        </p:nvGrpSpPr>
        <p:grpSpPr>
          <a:xfrm rot="10800000">
            <a:off x="12023215" y="8251030"/>
            <a:ext cx="5851054" cy="1309820"/>
            <a:chOff x="0" y="0"/>
            <a:chExt cx="7801405" cy="1746426"/>
          </a:xfrm>
        </p:grpSpPr>
        <p:grpSp>
          <p:nvGrpSpPr>
            <p:cNvPr id="1734" name="Google Shape;1734;p2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735" name="Google Shape;1735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7" name="Google Shape;1737;p2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738" name="Google Shape;1738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0" name="Google Shape;1740;p2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741" name="Google Shape;1741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3" name="Google Shape;1743;p2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744" name="Google Shape;1744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6" name="Google Shape;1746;p2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747" name="Google Shape;1747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9" name="Google Shape;1749;p2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750" name="Google Shape;1750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2" name="Google Shape;1752;p2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753" name="Google Shape;1753;p2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5" name="Google Shape;1755;p2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756" name="Google Shape;1756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8" name="Google Shape;1758;p2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759" name="Google Shape;1759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761" name="Google Shape;17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3023657"/>
            <a:ext cx="9824100" cy="6537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gramming Lesson Presentation">
  <a:themeElements>
    <a:clrScheme name="Office">
      <a:dk1>
        <a:srgbClr val="000000"/>
      </a:dk1>
      <a:lt1>
        <a:srgbClr val="FFFFFF"/>
      </a:lt1>
      <a:dk2>
        <a:srgbClr val="888888"/>
      </a:dk2>
      <a:lt2>
        <a:srgbClr val="A6A6A6"/>
      </a:lt2>
      <a:accent1>
        <a:srgbClr val="BBBBBB"/>
      </a:accent1>
      <a:accent2>
        <a:srgbClr val="E9E9E9"/>
      </a:accent2>
      <a:accent3>
        <a:srgbClr val="F6836B"/>
      </a:accent3>
      <a:accent4>
        <a:srgbClr val="ED7843"/>
      </a:accent4>
      <a:accent5>
        <a:srgbClr val="FFFEF8"/>
      </a:accent5>
      <a:accent6>
        <a:srgbClr val="5EC9CC"/>
      </a:accent6>
      <a:hlink>
        <a:srgbClr val="FF4F63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349</Words>
  <Application>Microsoft Office PowerPoint</Application>
  <PresentationFormat>Custom</PresentationFormat>
  <Paragraphs>50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Google Sans</vt:lpstr>
      <vt:lpstr>Arial</vt:lpstr>
      <vt:lpstr>Calibri</vt:lpstr>
      <vt:lpstr>Anton</vt:lpstr>
      <vt:lpstr>Arimo</vt:lpstr>
      <vt:lpstr>Programming Lesson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ibo98x</dc:creator>
  <cp:lastModifiedBy>ibo98x</cp:lastModifiedBy>
  <cp:revision>34</cp:revision>
  <dcterms:modified xsi:type="dcterms:W3CDTF">2025-04-21T12:12:00Z</dcterms:modified>
</cp:coreProperties>
</file>